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4" r:id="rId8"/>
    <p:sldId id="263" r:id="rId9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yceum17@mail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yceum17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424936" cy="5472608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Порядок организации </a:t>
            </a:r>
            <a:r>
              <a:rPr lang="ru-RU" b="1" dirty="0"/>
              <a:t>индивидуального отбора при </a:t>
            </a:r>
            <a:r>
              <a:rPr lang="ru-RU" b="1" dirty="0" smtClean="0"/>
              <a:t>приёме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5 классы </a:t>
            </a:r>
            <a:r>
              <a:rPr lang="ru-RU" b="1" dirty="0" smtClean="0"/>
              <a:t>МАОУ «Лицей № 17» для </a:t>
            </a:r>
            <a:r>
              <a:rPr lang="ru-RU" b="1" dirty="0"/>
              <a:t>получения основного общего образования в классах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 углублённым изучением математики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40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2740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Учебный план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82729"/>
              </p:ext>
            </p:extLst>
          </p:nvPr>
        </p:nvGraphicFramePr>
        <p:xfrm>
          <a:off x="179512" y="548680"/>
          <a:ext cx="8712967" cy="622271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5512"/>
                <a:gridCol w="1171491"/>
                <a:gridCol w="1171491"/>
                <a:gridCol w="1171491"/>
                <a:gridCol w="1171491"/>
                <a:gridCol w="1171491"/>
              </a:tblGrid>
              <a:tr h="2314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Учебные предметы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2023-2024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2024-2025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2025-2026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2026-2027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2027-2028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 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 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7 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8 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9 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Русский язык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Литература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Иностранный язык (англ.)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Математика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Алгебра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Геометрия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Вероятность и статистика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Информатика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История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Обществознание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География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Физика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Химия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Биология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ОДНК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Музыка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Изобразительное искусство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Технология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ОБЖ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Физическая культура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Черчение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Физический практикум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</a:rPr>
                        <a:t>ИТОГО недельная нагрузка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31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94" marR="4294" marT="4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57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73616" cy="114300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Индивидуальный отбор в 5 классы с углублённым изучением математики включает в себя результаты успеваемости обучающегося, в том числе: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Итоговые отметки обучающегося за предшествующий и (или) текущий период обучения по математике: результаты успеваемости по учебному предмету «математика»;</a:t>
            </a:r>
          </a:p>
          <a:p>
            <a:pPr lvl="0"/>
            <a:r>
              <a:rPr lang="ru-RU" dirty="0"/>
              <a:t>Средний балл итоговых отметок за 4 класс;</a:t>
            </a:r>
          </a:p>
          <a:p>
            <a:pPr lvl="0"/>
            <a:r>
              <a:rPr lang="ru-RU" dirty="0"/>
              <a:t>индивидуальные учебные достижения обучающихся (портфолио) в очных и (или) заочных мероприятиях (конкурсах, состязаниях, олимпиадах, конференциях и др.) различного уровня (школьного, муниципального, регионального, всероссийского, международного) по математике, информатике, шахматам за два последних года (за 3 и 4 класс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93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48"/>
            <a:ext cx="8363272" cy="732656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/>
              <a:t>Экспертиза документов проводится по балльной системе: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472608"/>
          </a:xfrm>
        </p:spPr>
        <p:txBody>
          <a:bodyPr>
            <a:noAutofit/>
          </a:bodyPr>
          <a:lstStyle/>
          <a:p>
            <a:pPr lvl="0"/>
            <a:r>
              <a:rPr lang="ru-RU" sz="1750" dirty="0" smtClean="0"/>
              <a:t>отметка </a:t>
            </a:r>
            <a:r>
              <a:rPr lang="ru-RU" sz="1750" dirty="0"/>
              <a:t>"хорошо" по соответствующему учебному предмету - 4 балла за один предмет; </a:t>
            </a:r>
          </a:p>
          <a:p>
            <a:pPr lvl="0"/>
            <a:r>
              <a:rPr lang="ru-RU" sz="1750" dirty="0"/>
              <a:t>отметка "отлично" по соответствующему учебному предмету - 5 баллов за один предмет; </a:t>
            </a:r>
          </a:p>
          <a:p>
            <a:pPr lvl="0"/>
            <a:r>
              <a:rPr lang="ru-RU" sz="1750" dirty="0"/>
              <a:t>средний балл итоговых отметок за 4 класс в округлении до трех значащих цифр (до сотых); </a:t>
            </a:r>
          </a:p>
          <a:p>
            <a:pPr lvl="0"/>
            <a:r>
              <a:rPr lang="ru-RU" sz="1750" dirty="0"/>
              <a:t>достижения в очных мероприятиях уровня образовательной организации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- 2 балла за диплом 1 степени (диплом победителя), 1,5 балла за дипломы 2, 3 степени (диплом призера).</a:t>
            </a:r>
          </a:p>
          <a:p>
            <a:pPr lvl="0"/>
            <a:r>
              <a:rPr lang="ru-RU" sz="1750" dirty="0"/>
              <a:t>достижения в очных мероприятиях муниципального уровня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- 3 балла за диплом 1 степени (диплом победителя), 2,5 балла за дипломы 2, 3 степени (диплом призера); </a:t>
            </a:r>
          </a:p>
          <a:p>
            <a:pPr lvl="0"/>
            <a:r>
              <a:rPr lang="ru-RU" sz="1750" dirty="0"/>
              <a:t>достижения в очных мероприятиях регионального уровня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- 4 балла за диплом 1 степени (диплом победителя), 3,5 балла за дипломы 2,3 степени (диплом призера);</a:t>
            </a:r>
          </a:p>
          <a:p>
            <a:pPr lvl="0"/>
            <a:r>
              <a:rPr lang="ru-RU" sz="1750" dirty="0"/>
              <a:t>достижения в очных мероприятиях всероссийского и международного уровней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- 5 баллов за диплом 1 степени (диплом победителя), 4,5 балла за дипломы 2,3 степени (диплом призера);</a:t>
            </a:r>
          </a:p>
          <a:p>
            <a:pPr lvl="0"/>
            <a:r>
              <a:rPr lang="ru-RU" sz="1750" dirty="0"/>
              <a:t>достижения в заочных мероприятиях по соответствующему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- 0,5 балла за 1 достижение (диплом победителя или призера) (не более 3 баллов за все достижения).</a:t>
            </a:r>
          </a:p>
          <a:p>
            <a:endParaRPr lang="ru-RU" sz="1750" dirty="0"/>
          </a:p>
        </p:txBody>
      </p:sp>
    </p:spTree>
    <p:extLst>
      <p:ext uri="{BB962C8B-B14F-4D97-AF65-F5344CB8AC3E}">
        <p14:creationId xmlns:p14="http://schemas.microsoft.com/office/powerpoint/2010/main" val="8675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47056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Для участия в индивидуальном отборе и решения вопроса о зачислении в класс с углублённым изучением математики родители (законные представители) обучающихся представляют в МАОУ «Лицей № 17» следующие документы </a:t>
            </a:r>
            <a:r>
              <a:rPr lang="ru-RU" sz="2400" b="1" dirty="0" smtClean="0"/>
              <a:t>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450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заявление </a:t>
            </a:r>
            <a:r>
              <a:rPr lang="ru-RU" dirty="0"/>
              <a:t>на имя директора МАОУ «Лицей №17» по установленной форме;</a:t>
            </a:r>
          </a:p>
          <a:p>
            <a:pPr lvl="0"/>
            <a:r>
              <a:rPr lang="ru-RU" dirty="0"/>
              <a:t>результаты успеваемости по математике, заверенные руководителем общеобразовательной организации (для зачисления учащихся, ранее проходивших обучение в другой образовательной организации);</a:t>
            </a:r>
          </a:p>
          <a:p>
            <a:pPr lvl="0"/>
            <a:r>
              <a:rPr lang="ru-RU" dirty="0"/>
              <a:t>документы, подтверждающие индивидуальные достижения обучающегося (портфолио): грамоты, дипломы, сертификаты, удостоверения, благодарственные письма и другие документы, подтверждающие достижения в очных и (или) заочных мероприятиях различного уровня (конкурсах, состязаниях, олимпиадах, конференциях и  др.) по математике, </a:t>
            </a:r>
            <a:r>
              <a:rPr lang="ru-RU" dirty="0" smtClean="0"/>
              <a:t>информатике за </a:t>
            </a:r>
            <a:r>
              <a:rPr lang="ru-RU" dirty="0"/>
              <a:t>два последних года (за 3 и 4 класс).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3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Преимущественным правом зачисления в класс с углублённым изучением математики при условии равенства баллов в рейтинге обладают следующие категории обучающихся: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82453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победители </a:t>
            </a:r>
            <a:r>
              <a:rPr lang="ru-RU" sz="2400" dirty="0"/>
              <a:t>и призёры муниципальных, региональных и всероссийских (международных) олимпиад по математике, </a:t>
            </a:r>
            <a:r>
              <a:rPr lang="ru-RU" sz="2400" dirty="0" smtClean="0"/>
              <a:t>информатике;</a:t>
            </a:r>
            <a:endParaRPr lang="ru-RU" sz="2400" dirty="0"/>
          </a:p>
          <a:p>
            <a:pPr lvl="0"/>
            <a:r>
              <a:rPr lang="ru-RU" sz="2400" dirty="0"/>
              <a:t>участники муниципальных, региональных и всероссийских (международных) конкурсов научно-исследовательских работ или проектов по математике, </a:t>
            </a:r>
            <a:r>
              <a:rPr lang="ru-RU" sz="2400" dirty="0" smtClean="0"/>
              <a:t>информатике;</a:t>
            </a:r>
            <a:endParaRPr lang="ru-RU" sz="2400" dirty="0"/>
          </a:p>
          <a:p>
            <a:pPr lvl="0"/>
            <a:r>
              <a:rPr lang="ru-RU" sz="2400" dirty="0"/>
              <a:t>обучающиеся, показавшие лучшие результаты по итогам Открытой олимпиады по математике для обучающихся 4-х классов;</a:t>
            </a:r>
          </a:p>
          <a:p>
            <a:pPr lvl="0"/>
            <a:r>
              <a:rPr lang="ru-RU" sz="2400" dirty="0"/>
              <a:t>обучающиеся в порядке перевода из другой образовательной организации, реализующей общеобразовательную программу соответствующего уровня.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222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Календарь</a:t>
            </a:r>
            <a:r>
              <a:rPr lang="ru-RU" sz="2800" dirty="0" smtClean="0"/>
              <a:t> основных дат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3917"/>
              </p:ext>
            </p:extLst>
          </p:nvPr>
        </p:nvGraphicFramePr>
        <p:xfrm>
          <a:off x="251520" y="764706"/>
          <a:ext cx="8640960" cy="568862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23617"/>
                <a:gridCol w="6417343"/>
              </a:tblGrid>
              <a:tr h="1077652"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с </a:t>
                      </a:r>
                      <a:r>
                        <a:rPr lang="ru-RU" sz="2000" dirty="0" smtClean="0">
                          <a:effectLst/>
                        </a:rPr>
                        <a:t>17.04.2024г</a:t>
                      </a:r>
                      <a:r>
                        <a:rPr lang="ru-RU" sz="2000" dirty="0">
                          <a:effectLst/>
                        </a:rPr>
                        <a:t>. по </a:t>
                      </a:r>
                      <a:r>
                        <a:rPr lang="ru-RU" sz="2000" dirty="0" smtClean="0">
                          <a:effectLst/>
                        </a:rPr>
                        <a:t>26.04.2024г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Прием заявок на участие в олимпиаде в формате PDF на адрес электронной почты 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lyceum17@mail.ru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52"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 smtClean="0">
                          <a:effectLst/>
                        </a:rPr>
                        <a:t>28.04.2024г</a:t>
                      </a:r>
                      <a:r>
                        <a:rPr lang="ru-RU" sz="2000" dirty="0">
                          <a:effectLst/>
                        </a:rPr>
                        <a:t>. 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92075" indent="0" algn="l" fontAlgn="t"/>
                      <a:r>
                        <a:rPr lang="ru-RU" sz="2000" dirty="0" smtClean="0">
                          <a:effectLst/>
                        </a:rPr>
                        <a:t>(</a:t>
                      </a:r>
                      <a:r>
                        <a:rPr lang="ru-RU" sz="2000" dirty="0">
                          <a:effectLst/>
                        </a:rPr>
                        <a:t>воскресенье)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в 10.00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Олимпиада по математике для обучающихся 4-х классов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974"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 smtClean="0">
                          <a:effectLst/>
                        </a:rPr>
                        <a:t>15.05.2024г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в 15.00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Размещение результатов олимпиады на сайте лицея 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lyceum17.ru</a:t>
                      </a:r>
                      <a:endParaRPr lang="ru-RU" sz="2000" dirty="0">
                        <a:effectLst/>
                      </a:endParaRP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974"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 smtClean="0">
                          <a:effectLst/>
                        </a:rPr>
                        <a:t>17.05.2024г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с 16.00 до 17.00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Просмотр олимпиадных работ (по желанию)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77"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с </a:t>
                      </a:r>
                      <a:r>
                        <a:rPr lang="ru-RU" sz="2000" dirty="0" smtClean="0">
                          <a:effectLst/>
                        </a:rPr>
                        <a:t>27.05.2024г</a:t>
                      </a:r>
                      <a:r>
                        <a:rPr lang="ru-RU" sz="2000" dirty="0">
                          <a:effectLst/>
                        </a:rPr>
                        <a:t>. по </a:t>
                      </a:r>
                      <a:r>
                        <a:rPr lang="ru-RU" sz="2000" dirty="0" smtClean="0">
                          <a:effectLst/>
                        </a:rPr>
                        <a:t>06.06.2024г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2000" dirty="0">
                          <a:effectLst/>
                        </a:rPr>
                        <a:t>Подача заявлений и портфолио на индивидуальный отбор. Документы  принимаются на адрес электронной почты 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lyceum17@mail.ru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u="sng" dirty="0">
                          <a:effectLst/>
                        </a:rPr>
                        <a:t>только в формате PDF (другие форматы не принимаются) общим файлом.</a:t>
                      </a:r>
                      <a:endParaRPr lang="ru-RU" sz="2000" dirty="0">
                        <a:effectLst/>
                      </a:endParaRPr>
                    </a:p>
                  </a:txBody>
                  <a:tcPr marL="13796" marR="13796" marT="13796" marB="13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9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С</a:t>
            </a:r>
            <a:r>
              <a:rPr lang="ru-RU" sz="2800" b="1" dirty="0" smtClean="0"/>
              <a:t>роки </a:t>
            </a:r>
            <a:r>
              <a:rPr lang="ru-RU" sz="2800" b="1" dirty="0"/>
              <a:t>проведения процедуры индивидуального отбора в 5 классы </a:t>
            </a:r>
            <a:r>
              <a:rPr lang="ru-RU" sz="2800" b="1" dirty="0" smtClean="0"/>
              <a:t>МАОУ «Лицей </a:t>
            </a:r>
            <a:r>
              <a:rPr lang="ru-RU" sz="2800" b="1" dirty="0"/>
              <a:t>№17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289954"/>
              </p:ext>
            </p:extLst>
          </p:nvPr>
        </p:nvGraphicFramePr>
        <p:xfrm>
          <a:off x="251520" y="1268758"/>
          <a:ext cx="8640960" cy="537242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46329"/>
                <a:gridCol w="5994631"/>
              </a:tblGrid>
              <a:tr h="3848428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27.05.2024 </a:t>
                      </a:r>
                      <a:r>
                        <a:rPr lang="ru-RU" sz="2000" b="1" dirty="0">
                          <a:effectLst/>
                        </a:rPr>
                        <a:t>– </a:t>
                      </a:r>
                      <a:r>
                        <a:rPr lang="ru-RU" sz="2000" b="1" dirty="0" smtClean="0">
                          <a:effectLst/>
                        </a:rPr>
                        <a:t>06.06.2024</a:t>
                      </a:r>
                      <a:endParaRPr lang="ru-RU" sz="2000" b="1" dirty="0">
                        <a:effectLst/>
                      </a:endParaRP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электронном виде предоставляются </a:t>
                      </a:r>
                      <a:r>
                        <a:rPr lang="ru-RU" sz="2000" dirty="0" err="1">
                          <a:effectLst/>
                        </a:rPr>
                        <a:t>сканкопии</a:t>
                      </a:r>
                      <a:r>
                        <a:rPr lang="ru-RU" sz="2000" dirty="0">
                          <a:effectLst/>
                        </a:rPr>
                        <a:t> документов на эл. адрес МАОУ «Лицей № 17» 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lyceum</a:t>
                      </a:r>
                      <a:r>
                        <a:rPr lang="ru-RU" sz="2000" dirty="0">
                          <a:effectLst/>
                        </a:rPr>
                        <a:t>17@</a:t>
                      </a:r>
                      <a:r>
                        <a:rPr lang="en-US" sz="2000" dirty="0">
                          <a:effectLst/>
                        </a:rPr>
                        <a:t>mail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 err="1">
                          <a:effectLst/>
                        </a:rPr>
                        <a:t>ru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прием документов об участии в конкурсном отборе, документы  принимаются на адрес электронной почты </a:t>
                      </a:r>
                      <a:r>
                        <a:rPr lang="ru-RU" sz="2000" b="1" u="sng" dirty="0">
                          <a:effectLst/>
                          <a:hlinkClick r:id="rId2"/>
                        </a:rPr>
                        <a:t>lyceum17@mail.ru</a:t>
                      </a:r>
                      <a:r>
                        <a:rPr lang="ru-RU" sz="2000" b="1" dirty="0">
                          <a:effectLst/>
                        </a:rPr>
                        <a:t> только в формате </a:t>
                      </a:r>
                      <a:r>
                        <a:rPr lang="en-US" sz="2000" b="1" dirty="0">
                          <a:effectLst/>
                        </a:rPr>
                        <a:t>PDF</a:t>
                      </a:r>
                      <a:r>
                        <a:rPr lang="ru-RU" sz="2000" b="1" dirty="0">
                          <a:effectLst/>
                        </a:rPr>
                        <a:t> (другие форматы не принимаются):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заявление на имя директора МАОУ «Лицей №17» по установленной форме;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табель итоговых оценок за 4 класс, заверенный руководителем образовательной организации;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документы, подтверждающие индивидуальные достижения обучающегося (портфолио): грамоты, дипломы и другие документы, подтверждающие учебные и интеллектуальные достижения обучающихся за 3 и 4 класс.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66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07.06.2024 </a:t>
                      </a:r>
                      <a:r>
                        <a:rPr lang="ru-RU" sz="2000" b="1" dirty="0">
                          <a:effectLst/>
                        </a:rPr>
                        <a:t>– </a:t>
                      </a:r>
                      <a:r>
                        <a:rPr lang="ru-RU" sz="2000" b="1" dirty="0" smtClean="0">
                          <a:effectLst/>
                        </a:rPr>
                        <a:t>20.06.2024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проведение экспертизы документов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099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21.06.2023 </a:t>
                      </a:r>
                      <a:r>
                        <a:rPr lang="ru-RU" sz="2000" b="1" dirty="0">
                          <a:effectLst/>
                        </a:rPr>
                        <a:t>в 14.00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размещение рейтинга</a:t>
                      </a:r>
                      <a:r>
                        <a:rPr lang="ru-RU" sz="2000" dirty="0">
                          <a:effectLst/>
                        </a:rPr>
                        <a:t> учащихся с учетом проведенных вступительных испытаний на </a:t>
                      </a:r>
                      <a:r>
                        <a:rPr lang="ru-RU" sz="2000">
                          <a:effectLst/>
                        </a:rPr>
                        <a:t>сайте </a:t>
                      </a:r>
                      <a:r>
                        <a:rPr lang="ru-RU" sz="2000" smtClean="0">
                          <a:effectLst/>
                        </a:rPr>
                        <a:t>Лицея </a:t>
                      </a:r>
                      <a:r>
                        <a:rPr lang="ru-RU" sz="2000" dirty="0">
                          <a:effectLst/>
                        </a:rPr>
                        <a:t>lyceum17.ru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99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882</Words>
  <Application>Microsoft Office PowerPoint</Application>
  <PresentationFormat>Экран (4:3)</PresentationFormat>
  <Paragraphs>199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Порядок организации индивидуального отбора при приёме в 5 классы МАОУ «Лицей № 17» для получения основного общего образования в классах с углублённым изучением математики </vt:lpstr>
      <vt:lpstr>Учебный план</vt:lpstr>
      <vt:lpstr>Индивидуальный отбор в 5 классы с углублённым изучением математики включает в себя результаты успеваемости обучающегося, в том числе: </vt:lpstr>
      <vt:lpstr>Экспертиза документов проводится по балльной системе: </vt:lpstr>
      <vt:lpstr>Для участия в индивидуальном отборе и решения вопроса о зачислении в класс с углублённым изучением математики родители (законные представители) обучающихся представляют в МАОУ «Лицей № 17» следующие документы : </vt:lpstr>
      <vt:lpstr>Преимущественным правом зачисления в класс с углублённым изучением математики при условии равенства баллов в рейтинге обладают следующие категории обучающихся: </vt:lpstr>
      <vt:lpstr>Календарь основных дат</vt:lpstr>
      <vt:lpstr>Сроки проведения процедуры индивидуального отбора в 5 классы МАОУ «Лицей №17»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director</cp:lastModifiedBy>
  <cp:revision>10</cp:revision>
  <cp:lastPrinted>2024-04-05T16:05:41Z</cp:lastPrinted>
  <dcterms:created xsi:type="dcterms:W3CDTF">2023-04-22T05:29:39Z</dcterms:created>
  <dcterms:modified xsi:type="dcterms:W3CDTF">2024-04-05T16:15:58Z</dcterms:modified>
</cp:coreProperties>
</file>