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1" r:id="rId5"/>
    <p:sldId id="260" r:id="rId6"/>
    <p:sldId id="262" r:id="rId7"/>
    <p:sldId id="264" r:id="rId8"/>
    <p:sldId id="263" r:id="rId9"/>
    <p:sldId id="266" r:id="rId10"/>
    <p:sldId id="265" r:id="rId11"/>
  </p:sldIdLst>
  <p:sldSz cx="9144000" cy="6858000" type="screen4x3"/>
  <p:notesSz cx="679132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183" autoAdjust="0"/>
  </p:normalViewPr>
  <p:slideViewPr>
    <p:cSldViewPr>
      <p:cViewPr varScale="1">
        <p:scale>
          <a:sx n="64" d="100"/>
          <a:sy n="64" d="100"/>
        </p:scale>
        <p:origin x="1268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lyceum17@mail.ru" TargetMode="External"/><Relationship Id="rId2" Type="http://schemas.openxmlformats.org/officeDocument/2006/relationships/hyperlink" Target="https://lyceum17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lyceum17@mail.ru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lyceum17@mail.ru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gosuslugi29.r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20689"/>
            <a:ext cx="8424936" cy="5472608"/>
          </a:xfrm>
        </p:spPr>
        <p:txBody>
          <a:bodyPr>
            <a:normAutofit/>
          </a:bodyPr>
          <a:lstStyle/>
          <a:p>
            <a:r>
              <a:rPr lang="ru-RU" b="1" dirty="0" smtClean="0"/>
              <a:t>Порядок организации </a:t>
            </a:r>
            <a:r>
              <a:rPr lang="ru-RU" b="1" dirty="0"/>
              <a:t>индивидуального отбора при </a:t>
            </a:r>
            <a:r>
              <a:rPr lang="ru-RU" b="1" dirty="0" smtClean="0"/>
              <a:t>приёме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в 5 классы </a:t>
            </a:r>
            <a:r>
              <a:rPr lang="ru-RU" b="1" dirty="0" smtClean="0"/>
              <a:t>МАОУ «Лицей № 17» для </a:t>
            </a:r>
            <a:r>
              <a:rPr lang="ru-RU" b="1" dirty="0"/>
              <a:t>получения основного общего образования в классах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с углублённым изучением математики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8408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Информация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smtClean="0"/>
              <a:t>Сайт: </a:t>
            </a:r>
            <a:r>
              <a:rPr lang="en-US" sz="4000" dirty="0">
                <a:hlinkClick r:id="rId2"/>
              </a:rPr>
              <a:t>https://lyceum17.ru</a:t>
            </a:r>
            <a:r>
              <a:rPr lang="en-US" sz="4000" dirty="0" smtClean="0">
                <a:hlinkClick r:id="rId2"/>
              </a:rPr>
              <a:t>/</a:t>
            </a:r>
            <a:endParaRPr lang="ru-RU" sz="4000" dirty="0" smtClean="0"/>
          </a:p>
          <a:p>
            <a:pPr marL="0" indent="0">
              <a:buNone/>
            </a:pPr>
            <a:r>
              <a:rPr lang="en-US" sz="4000" dirty="0" smtClean="0"/>
              <a:t>E-mail: </a:t>
            </a:r>
            <a:r>
              <a:rPr lang="en-US" sz="4000" dirty="0" smtClean="0">
                <a:hlinkClick r:id="rId3"/>
              </a:rPr>
              <a:t>lyceum17@mail.ru</a:t>
            </a:r>
            <a:endParaRPr lang="en-US" sz="4000" dirty="0" smtClean="0"/>
          </a:p>
          <a:p>
            <a:pPr marL="0" indent="0">
              <a:buNone/>
            </a:pPr>
            <a:r>
              <a:rPr lang="ru-RU" sz="4000" dirty="0" smtClean="0"/>
              <a:t>Телефон </a:t>
            </a:r>
            <a:r>
              <a:rPr lang="ru-RU" sz="4000" b="1" dirty="0" smtClean="0">
                <a:solidFill>
                  <a:srgbClr val="0000FF"/>
                </a:solidFill>
              </a:rPr>
              <a:t>583165</a:t>
            </a:r>
          </a:p>
          <a:p>
            <a:pPr marL="0" indent="0">
              <a:buNone/>
            </a:pPr>
            <a:r>
              <a:rPr lang="ru-RU" sz="4000" dirty="0" smtClean="0"/>
              <a:t>Мобильный телефон </a:t>
            </a:r>
            <a:r>
              <a:rPr lang="ru-RU" sz="4000" b="1" dirty="0" smtClean="0">
                <a:solidFill>
                  <a:srgbClr val="0000FF"/>
                </a:solidFill>
              </a:rPr>
              <a:t>89914681816</a:t>
            </a:r>
            <a:endParaRPr lang="ru-RU" sz="4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542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003232" cy="27404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Учебный план</a:t>
            </a:r>
            <a:endParaRPr lang="ru-RU" sz="2400" b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611955"/>
              </p:ext>
            </p:extLst>
          </p:nvPr>
        </p:nvGraphicFramePr>
        <p:xfrm>
          <a:off x="251517" y="620682"/>
          <a:ext cx="8568954" cy="61221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4615">
                  <a:extLst>
                    <a:ext uri="{9D8B030D-6E8A-4147-A177-3AD203B41FA5}">
                      <a16:colId xmlns:a16="http://schemas.microsoft.com/office/drawing/2014/main" val="2611118481"/>
                    </a:ext>
                  </a:extLst>
                </a:gridCol>
                <a:gridCol w="993359">
                  <a:extLst>
                    <a:ext uri="{9D8B030D-6E8A-4147-A177-3AD203B41FA5}">
                      <a16:colId xmlns:a16="http://schemas.microsoft.com/office/drawing/2014/main" val="1289448984"/>
                    </a:ext>
                  </a:extLst>
                </a:gridCol>
                <a:gridCol w="992745">
                  <a:extLst>
                    <a:ext uri="{9D8B030D-6E8A-4147-A177-3AD203B41FA5}">
                      <a16:colId xmlns:a16="http://schemas.microsoft.com/office/drawing/2014/main" val="1594424786"/>
                    </a:ext>
                  </a:extLst>
                </a:gridCol>
                <a:gridCol w="992745">
                  <a:extLst>
                    <a:ext uri="{9D8B030D-6E8A-4147-A177-3AD203B41FA5}">
                      <a16:colId xmlns:a16="http://schemas.microsoft.com/office/drawing/2014/main" val="4152599209"/>
                    </a:ext>
                  </a:extLst>
                </a:gridCol>
                <a:gridCol w="992745">
                  <a:extLst>
                    <a:ext uri="{9D8B030D-6E8A-4147-A177-3AD203B41FA5}">
                      <a16:colId xmlns:a16="http://schemas.microsoft.com/office/drawing/2014/main" val="790905002"/>
                    </a:ext>
                  </a:extLst>
                </a:gridCol>
                <a:gridCol w="992745">
                  <a:extLst>
                    <a:ext uri="{9D8B030D-6E8A-4147-A177-3AD203B41FA5}">
                      <a16:colId xmlns:a16="http://schemas.microsoft.com/office/drawing/2014/main" val="2491451014"/>
                    </a:ext>
                  </a:extLst>
                </a:gridCol>
              </a:tblGrid>
              <a:tr h="3670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effectLst/>
                        </a:rPr>
                        <a:t>Учебные предметы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effectLst/>
                        </a:rPr>
                        <a:t>5 класс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effectLst/>
                        </a:rPr>
                        <a:t>6 класс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effectLst/>
                        </a:rPr>
                        <a:t>7 класс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effectLst/>
                        </a:rPr>
                        <a:t>8 класс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effectLst/>
                        </a:rPr>
                        <a:t>9 класс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377448"/>
                  </a:ext>
                </a:extLst>
              </a:tr>
              <a:tr h="2624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Русский язык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5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6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4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3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3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585754"/>
                  </a:ext>
                </a:extLst>
              </a:tr>
              <a:tr h="2624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Литература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3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2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3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895949"/>
                  </a:ext>
                </a:extLst>
              </a:tr>
              <a:tr h="2624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Иностранный язык (англ.)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2/3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3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3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79769"/>
                  </a:ext>
                </a:extLst>
              </a:tr>
              <a:tr h="2624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Математика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6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6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-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-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5676912"/>
                  </a:ext>
                </a:extLst>
              </a:tr>
              <a:tr h="2624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Алгебра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-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-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4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4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4712194"/>
                  </a:ext>
                </a:extLst>
              </a:tr>
              <a:tr h="2624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Геометрия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-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-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3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3213429"/>
                  </a:ext>
                </a:extLst>
              </a:tr>
              <a:tr h="2624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Вероятность и статистика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 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 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1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1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234916"/>
                  </a:ext>
                </a:extLst>
              </a:tr>
              <a:tr h="2624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Информатика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1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2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704034"/>
                  </a:ext>
                </a:extLst>
              </a:tr>
              <a:tr h="2624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История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2/3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33530"/>
                  </a:ext>
                </a:extLst>
              </a:tr>
              <a:tr h="2624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Обществознание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-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-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-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1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5198187"/>
                  </a:ext>
                </a:extLst>
              </a:tr>
              <a:tr h="2624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ОДНК НР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1/0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1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-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-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-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3397923"/>
                  </a:ext>
                </a:extLst>
              </a:tr>
              <a:tr h="2624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География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1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2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0325335"/>
                  </a:ext>
                </a:extLst>
              </a:tr>
              <a:tr h="2624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Физика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-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-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4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098303"/>
                  </a:ext>
                </a:extLst>
              </a:tr>
              <a:tr h="2624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Химия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-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-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-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2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298198"/>
                  </a:ext>
                </a:extLst>
              </a:tr>
              <a:tr h="2624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Биология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1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2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0401963"/>
                  </a:ext>
                </a:extLst>
              </a:tr>
              <a:tr h="2624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Музыка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1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5221315"/>
                  </a:ext>
                </a:extLst>
              </a:tr>
              <a:tr h="2624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Изобразительное искусство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1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-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986046"/>
                  </a:ext>
                </a:extLst>
              </a:tr>
              <a:tr h="2624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Черчение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 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 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047604"/>
                  </a:ext>
                </a:extLst>
              </a:tr>
              <a:tr h="2624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Технология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2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1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643311"/>
                  </a:ext>
                </a:extLst>
              </a:tr>
              <a:tr h="2624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ОБЖ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-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-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-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1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847625"/>
                  </a:ext>
                </a:extLst>
              </a:tr>
              <a:tr h="2158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Физическая культура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2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2/1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4607766"/>
                  </a:ext>
                </a:extLst>
              </a:tr>
              <a:tr h="2165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 ИТОГО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29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30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34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</a:rPr>
                        <a:t>36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</a:rPr>
                        <a:t>36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0" marR="3620" marT="3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1418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0570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373616" cy="1143000"/>
          </a:xfrm>
        </p:spPr>
        <p:txBody>
          <a:bodyPr>
            <a:noAutofit/>
          </a:bodyPr>
          <a:lstStyle/>
          <a:p>
            <a:pPr lvl="0"/>
            <a:r>
              <a:rPr lang="ru-RU" sz="2800" b="1" dirty="0"/>
              <a:t>Индивидуальный отбор в 5 классы с углублённым изучением математики включает в себя результаты успеваемости обучающегося, в том числе:</a:t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/>
              <a:t>Итоговые отметки обучающегося за предшествующий и (или) текущий период обучения по математике: результаты успеваемости по учебному предмету «математика»;</a:t>
            </a:r>
          </a:p>
          <a:p>
            <a:pPr lvl="0"/>
            <a:r>
              <a:rPr lang="ru-RU" dirty="0"/>
              <a:t>Средний балл итоговых отметок за 4 класс;</a:t>
            </a:r>
          </a:p>
          <a:p>
            <a:pPr lvl="0"/>
            <a:r>
              <a:rPr lang="ru-RU" dirty="0"/>
              <a:t>И</a:t>
            </a:r>
            <a:r>
              <a:rPr lang="ru-RU" dirty="0" smtClean="0"/>
              <a:t>ндивидуальные </a:t>
            </a:r>
            <a:r>
              <a:rPr lang="ru-RU" dirty="0"/>
              <a:t>учебные достижения обучающихся (портфолио) в очных и (или) заочных мероприятиях (конкурсах, состязаниях, олимпиадах, конференциях и др.) различного уровня (школьного, муниципального, регионального, всероссийского, международного) по математике, </a:t>
            </a:r>
            <a:r>
              <a:rPr lang="ru-RU" dirty="0" smtClean="0"/>
              <a:t>информатике </a:t>
            </a:r>
            <a:r>
              <a:rPr lang="ru-RU" dirty="0"/>
              <a:t>за два последних года (за 3 и 4 класс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5935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2048"/>
            <a:ext cx="8363272" cy="732656"/>
          </a:xfrm>
        </p:spPr>
        <p:txBody>
          <a:bodyPr>
            <a:normAutofit fontScale="90000"/>
          </a:bodyPr>
          <a:lstStyle/>
          <a:p>
            <a:pPr lvl="0"/>
            <a:r>
              <a:rPr lang="ru-RU" sz="2800" b="1" dirty="0"/>
              <a:t>Экспертиза документов проводится по балльной системе: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5472608"/>
          </a:xfrm>
        </p:spPr>
        <p:txBody>
          <a:bodyPr>
            <a:noAutofit/>
          </a:bodyPr>
          <a:lstStyle/>
          <a:p>
            <a:pPr lvl="0"/>
            <a:r>
              <a:rPr lang="ru-RU" sz="1750" dirty="0" smtClean="0"/>
              <a:t>отметка </a:t>
            </a:r>
            <a:r>
              <a:rPr lang="ru-RU" sz="1750" dirty="0"/>
              <a:t>"хорошо" по соответствующему учебному предмету - 4 балла за один предмет; </a:t>
            </a:r>
          </a:p>
          <a:p>
            <a:pPr lvl="0"/>
            <a:r>
              <a:rPr lang="ru-RU" sz="1750" dirty="0"/>
              <a:t>отметка "отлично" по соответствующему учебному предмету - 5 баллов за один предмет; </a:t>
            </a:r>
          </a:p>
          <a:p>
            <a:pPr lvl="0"/>
            <a:r>
              <a:rPr lang="ru-RU" sz="1750" dirty="0"/>
              <a:t>средний балл итоговых отметок за 4 класс в округлении до трех значащих цифр (до сотых); </a:t>
            </a:r>
          </a:p>
          <a:p>
            <a:pPr lvl="0"/>
            <a:r>
              <a:rPr lang="ru-RU" sz="1750" dirty="0"/>
              <a:t>достижения в очных мероприятиях уровня образовательной организации по соответствующему(им) учебному(</a:t>
            </a:r>
            <a:r>
              <a:rPr lang="ru-RU" sz="1750" dirty="0" err="1"/>
              <a:t>ым</a:t>
            </a:r>
            <a:r>
              <a:rPr lang="ru-RU" sz="1750" dirty="0"/>
              <a:t>) предмету(</a:t>
            </a:r>
            <a:r>
              <a:rPr lang="ru-RU" sz="1750" dirty="0" err="1"/>
              <a:t>ам</a:t>
            </a:r>
            <a:r>
              <a:rPr lang="ru-RU" sz="1750" dirty="0"/>
              <a:t>) - 2 балла за диплом 1 степени (диплом победителя), 1,5 балла за дипломы 2, 3 степени (диплом призера).</a:t>
            </a:r>
          </a:p>
          <a:p>
            <a:pPr lvl="0"/>
            <a:r>
              <a:rPr lang="ru-RU" sz="1750" dirty="0"/>
              <a:t>достижения в очных мероприятиях муниципального уровня по соответствующему(им) учебному(</a:t>
            </a:r>
            <a:r>
              <a:rPr lang="ru-RU" sz="1750" dirty="0" err="1"/>
              <a:t>ым</a:t>
            </a:r>
            <a:r>
              <a:rPr lang="ru-RU" sz="1750" dirty="0"/>
              <a:t>) предмету(</a:t>
            </a:r>
            <a:r>
              <a:rPr lang="ru-RU" sz="1750" dirty="0" err="1"/>
              <a:t>ам</a:t>
            </a:r>
            <a:r>
              <a:rPr lang="ru-RU" sz="1750" dirty="0"/>
              <a:t>) - 3 балла за диплом 1 степени (диплом победителя), 2,5 балла за дипломы 2, 3 степени (диплом призера); </a:t>
            </a:r>
          </a:p>
          <a:p>
            <a:pPr lvl="0"/>
            <a:r>
              <a:rPr lang="ru-RU" sz="1750" dirty="0"/>
              <a:t>достижения в очных мероприятиях регионального уровня по соответствующему(им) учебному(</a:t>
            </a:r>
            <a:r>
              <a:rPr lang="ru-RU" sz="1750" dirty="0" err="1"/>
              <a:t>ым</a:t>
            </a:r>
            <a:r>
              <a:rPr lang="ru-RU" sz="1750" dirty="0"/>
              <a:t>) предмету(</a:t>
            </a:r>
            <a:r>
              <a:rPr lang="ru-RU" sz="1750" dirty="0" err="1"/>
              <a:t>ам</a:t>
            </a:r>
            <a:r>
              <a:rPr lang="ru-RU" sz="1750" dirty="0"/>
              <a:t>) - 4 балла за диплом 1 степени (диплом победителя), 3,5 балла за дипломы 2,3 степени (диплом призера);</a:t>
            </a:r>
          </a:p>
          <a:p>
            <a:pPr lvl="0"/>
            <a:r>
              <a:rPr lang="ru-RU" sz="1750" dirty="0"/>
              <a:t>достижения в очных мероприятиях всероссийского и международного уровней по соответствующему(им) учебному(</a:t>
            </a:r>
            <a:r>
              <a:rPr lang="ru-RU" sz="1750" dirty="0" err="1"/>
              <a:t>ым</a:t>
            </a:r>
            <a:r>
              <a:rPr lang="ru-RU" sz="1750" dirty="0"/>
              <a:t>) предмету(</a:t>
            </a:r>
            <a:r>
              <a:rPr lang="ru-RU" sz="1750" dirty="0" err="1"/>
              <a:t>ам</a:t>
            </a:r>
            <a:r>
              <a:rPr lang="ru-RU" sz="1750" dirty="0"/>
              <a:t>) - 5 баллов за диплом 1 степени (диплом победителя), 4,5 балла за дипломы 2,3 степени (диплом призера);</a:t>
            </a:r>
          </a:p>
          <a:p>
            <a:pPr lvl="0"/>
            <a:r>
              <a:rPr lang="ru-RU" sz="1750" dirty="0"/>
              <a:t>достижения в заочных мероприятиях по соответствующему учебному(</a:t>
            </a:r>
            <a:r>
              <a:rPr lang="ru-RU" sz="1750" dirty="0" err="1"/>
              <a:t>ым</a:t>
            </a:r>
            <a:r>
              <a:rPr lang="ru-RU" sz="1750" dirty="0"/>
              <a:t>) предмету(</a:t>
            </a:r>
            <a:r>
              <a:rPr lang="ru-RU" sz="1750" dirty="0" err="1"/>
              <a:t>ам</a:t>
            </a:r>
            <a:r>
              <a:rPr lang="ru-RU" sz="1750" dirty="0"/>
              <a:t>) - 0,5 балла за 1 достижение (диплом победителя или призера) (не более 3 баллов за все достижения).</a:t>
            </a:r>
          </a:p>
          <a:p>
            <a:endParaRPr lang="ru-RU" sz="1750" dirty="0"/>
          </a:p>
        </p:txBody>
      </p:sp>
    </p:spTree>
    <p:extLst>
      <p:ext uri="{BB962C8B-B14F-4D97-AF65-F5344CB8AC3E}">
        <p14:creationId xmlns:p14="http://schemas.microsoft.com/office/powerpoint/2010/main" val="86755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647056"/>
          </a:xfrm>
        </p:spPr>
        <p:txBody>
          <a:bodyPr>
            <a:noAutofit/>
          </a:bodyPr>
          <a:lstStyle/>
          <a:p>
            <a:pPr lvl="0"/>
            <a:r>
              <a:rPr lang="ru-RU" sz="2400" b="1" dirty="0"/>
              <a:t>Для участия в индивидуальном отборе и решения вопроса о зачислении в класс с углублённым изучением математики родители (законные представители) обучающихся представляют в МАОУ «Лицей № 17» следующие документы </a:t>
            </a:r>
            <a:r>
              <a:rPr lang="ru-RU" sz="2400" b="1" dirty="0" smtClean="0"/>
              <a:t>:</a:t>
            </a:r>
            <a:r>
              <a:rPr lang="ru-RU" sz="2400" b="1" dirty="0"/>
              <a:t/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845024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заявление </a:t>
            </a:r>
            <a:r>
              <a:rPr lang="ru-RU" dirty="0"/>
              <a:t>на имя директора МАОУ «Лицей №17» по установленной форме;</a:t>
            </a:r>
          </a:p>
          <a:p>
            <a:pPr lvl="0"/>
            <a:r>
              <a:rPr lang="ru-RU" dirty="0"/>
              <a:t>результаты успеваемости по математике, заверенные руководителем общеобразовательной организации (для зачисления учащихся, ранее проходивших обучение в другой образовательной организации);</a:t>
            </a:r>
          </a:p>
          <a:p>
            <a:pPr lvl="0"/>
            <a:r>
              <a:rPr lang="ru-RU" dirty="0"/>
              <a:t>документы, подтверждающие индивидуальные достижения обучающегося (портфолио): грамоты, дипломы, сертификаты, удостоверения, благодарственные письма и другие документы, подтверждающие достижения в очных и (или) заочных мероприятиях различного уровня (конкурсах, состязаниях, олимпиадах, конференциях и  др.) по математике, </a:t>
            </a:r>
            <a:r>
              <a:rPr lang="ru-RU" dirty="0" smtClean="0"/>
              <a:t>информатике за </a:t>
            </a:r>
            <a:r>
              <a:rPr lang="ru-RU" dirty="0"/>
              <a:t>два последних года (за 3 и 4 класс).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1832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Autofit/>
          </a:bodyPr>
          <a:lstStyle/>
          <a:p>
            <a:pPr lvl="0"/>
            <a:r>
              <a:rPr lang="ru-RU" sz="2800" b="1" dirty="0"/>
              <a:t>Преимущественным правом зачисления в класс с углублённым изучением математики при условии равенства баллов в рейтинге обладают следующие категории обучающихся:</a:t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2816"/>
            <a:ext cx="8784976" cy="4824536"/>
          </a:xfrm>
        </p:spPr>
        <p:txBody>
          <a:bodyPr>
            <a:noAutofit/>
          </a:bodyPr>
          <a:lstStyle/>
          <a:p>
            <a:pPr lvl="0"/>
            <a:r>
              <a:rPr lang="ru-RU" sz="2400" dirty="0" smtClean="0"/>
              <a:t>победители </a:t>
            </a:r>
            <a:r>
              <a:rPr lang="ru-RU" sz="2400" dirty="0"/>
              <a:t>и призёры муниципальных, региональных и всероссийских (международных) олимпиад по математике, </a:t>
            </a:r>
            <a:r>
              <a:rPr lang="ru-RU" sz="2400" dirty="0" smtClean="0"/>
              <a:t>информатике;</a:t>
            </a:r>
            <a:endParaRPr lang="ru-RU" sz="2400" dirty="0"/>
          </a:p>
          <a:p>
            <a:pPr lvl="0"/>
            <a:r>
              <a:rPr lang="ru-RU" sz="2400" dirty="0"/>
              <a:t>участники муниципальных, региональных и всероссийских (международных) конкурсов научно-исследовательских работ или проектов по математике, </a:t>
            </a:r>
            <a:r>
              <a:rPr lang="ru-RU" sz="2400" dirty="0" smtClean="0"/>
              <a:t>информатике;</a:t>
            </a:r>
            <a:endParaRPr lang="ru-RU" sz="2400" dirty="0"/>
          </a:p>
          <a:p>
            <a:pPr lvl="0"/>
            <a:r>
              <a:rPr lang="ru-RU" sz="2400" dirty="0"/>
              <a:t>обучающиеся, показавшие лучшие результаты по итогам Открытой олимпиады по математике для обучающихся 4-х классов;</a:t>
            </a:r>
          </a:p>
          <a:p>
            <a:pPr lvl="0"/>
            <a:r>
              <a:rPr lang="ru-RU" sz="2400" dirty="0"/>
              <a:t>обучающиеся в порядке перевода из другой образовательной организации, реализующей общеобразовательную программу соответствующего уровня.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72227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504056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Календарь основных дат</a:t>
            </a:r>
            <a:endParaRPr lang="ru-RU" sz="32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220738"/>
              </p:ext>
            </p:extLst>
          </p:nvPr>
        </p:nvGraphicFramePr>
        <p:xfrm>
          <a:off x="395536" y="1196752"/>
          <a:ext cx="8496944" cy="407488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33356">
                  <a:extLst>
                    <a:ext uri="{9D8B030D-6E8A-4147-A177-3AD203B41FA5}">
                      <a16:colId xmlns:a16="http://schemas.microsoft.com/office/drawing/2014/main" val="3731310685"/>
                    </a:ext>
                  </a:extLst>
                </a:gridCol>
                <a:gridCol w="5663588">
                  <a:extLst>
                    <a:ext uri="{9D8B030D-6E8A-4147-A177-3AD203B41FA5}">
                      <a16:colId xmlns:a16="http://schemas.microsoft.com/office/drawing/2014/main" val="401492569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26.04.2026г. (воскресенье) в 10.00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44" marR="40144" marT="885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Олимпиада по математике для обучающихся 4-х классов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Родительское собрание 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44" marR="40144" marT="8855" marB="0"/>
                </a:tc>
                <a:extLst>
                  <a:ext uri="{0D108BD9-81ED-4DB2-BD59-A6C34878D82A}">
                    <a16:rowId xmlns:a16="http://schemas.microsoft.com/office/drawing/2014/main" val="3878528922"/>
                  </a:ext>
                </a:extLst>
              </a:tr>
              <a:tr h="4170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14.05.2026г. (четверг)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в 15.00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44" marR="40144" marT="885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Размещение результатов олимпиады на сайте лицея </a:t>
                      </a:r>
                      <a:r>
                        <a:rPr lang="ru-RU" sz="2800" u="sng">
                          <a:effectLst/>
                          <a:hlinkClick r:id="rId2"/>
                        </a:rPr>
                        <a:t>lyceum17.ru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44" marR="40144" marT="8855" marB="0"/>
                </a:tc>
                <a:extLst>
                  <a:ext uri="{0D108BD9-81ED-4DB2-BD59-A6C34878D82A}">
                    <a16:rowId xmlns:a16="http://schemas.microsoft.com/office/drawing/2014/main" val="3336603478"/>
                  </a:ext>
                </a:extLst>
              </a:tr>
              <a:tr h="3299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15.05.2026г. (пятница)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 с 16.00 до 17.00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44" marR="40144" marT="885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Просмотр олимпиадных работ (по желанию)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44" marR="40144" marT="8855" marB="0"/>
                </a:tc>
                <a:extLst>
                  <a:ext uri="{0D108BD9-81ED-4DB2-BD59-A6C34878D82A}">
                    <a16:rowId xmlns:a16="http://schemas.microsoft.com/office/drawing/2014/main" val="31909476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590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864096"/>
          </a:xfrm>
        </p:spPr>
        <p:txBody>
          <a:bodyPr>
            <a:noAutofit/>
          </a:bodyPr>
          <a:lstStyle/>
          <a:p>
            <a:pPr lvl="0"/>
            <a:r>
              <a:rPr lang="ru-RU" sz="2800" b="1" dirty="0"/>
              <a:t>С</a:t>
            </a:r>
            <a:r>
              <a:rPr lang="ru-RU" sz="2800" b="1" dirty="0" smtClean="0"/>
              <a:t>роки </a:t>
            </a:r>
            <a:r>
              <a:rPr lang="ru-RU" sz="2800" b="1" dirty="0"/>
              <a:t>проведения процедуры индивидуального отбора в 5 классы </a:t>
            </a:r>
            <a:r>
              <a:rPr lang="ru-RU" sz="2800" b="1" dirty="0" smtClean="0"/>
              <a:t>МАОУ «Лицей </a:t>
            </a:r>
            <a:r>
              <a:rPr lang="ru-RU" sz="2800" b="1" dirty="0"/>
              <a:t>№17</a:t>
            </a:r>
            <a:r>
              <a:rPr lang="ru-RU" sz="2800" b="1" dirty="0" smtClean="0"/>
              <a:t>»</a:t>
            </a:r>
            <a:endParaRPr lang="ru-RU" sz="2800" b="1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9439252"/>
              </p:ext>
            </p:extLst>
          </p:nvPr>
        </p:nvGraphicFramePr>
        <p:xfrm>
          <a:off x="251520" y="1268758"/>
          <a:ext cx="8640960" cy="498038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6463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946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56386">
                <a:tc>
                  <a:txBody>
                    <a:bodyPr/>
                    <a:lstStyle/>
                    <a:p>
                      <a:pPr marL="182563" indent="0" algn="just" hangingPunct="0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27.05.2026 </a:t>
                      </a:r>
                      <a:r>
                        <a:rPr lang="ru-RU" sz="2000" b="1" dirty="0">
                          <a:effectLst/>
                        </a:rPr>
                        <a:t>– </a:t>
                      </a:r>
                      <a:r>
                        <a:rPr lang="ru-RU" sz="2000" b="1" dirty="0" smtClean="0">
                          <a:effectLst/>
                        </a:rPr>
                        <a:t>05.06.2026</a:t>
                      </a:r>
                      <a:endParaRPr lang="ru-RU" sz="2000" b="1" dirty="0">
                        <a:effectLst/>
                      </a:endParaRPr>
                    </a:p>
                    <a:p>
                      <a:pPr marL="182563" indent="0" algn="just" hangingPunct="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</a:p>
                    <a:p>
                      <a:pPr marL="182563" indent="0" algn="just" hangingPunct="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 электронном виде предоставляются </a:t>
                      </a:r>
                      <a:r>
                        <a:rPr lang="ru-RU" sz="2000" dirty="0" err="1">
                          <a:effectLst/>
                        </a:rPr>
                        <a:t>сканкопии</a:t>
                      </a:r>
                      <a:r>
                        <a:rPr lang="ru-RU" sz="2000" dirty="0">
                          <a:effectLst/>
                        </a:rPr>
                        <a:t> документов на эл. адрес МАОУ «Лицей № 17» </a:t>
                      </a:r>
                    </a:p>
                    <a:p>
                      <a:pPr marL="182563" indent="0" algn="just" hangingPunct="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</a:p>
                    <a:p>
                      <a:pPr marL="182563" indent="0" algn="just" hangingPunct="0">
                        <a:spcAft>
                          <a:spcPts val="0"/>
                        </a:spcAft>
                      </a:pPr>
                      <a:r>
                        <a:rPr lang="ru-RU" sz="2000" b="1" u="sng" dirty="0" smtClean="0">
                          <a:effectLst/>
                          <a:hlinkClick r:id="rId2"/>
                        </a:rPr>
                        <a:t>lyceum17@mail.ru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2563" indent="0" algn="just" hangingPunct="0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прием документов об участии в конкурсном отборе, документы  принимаются на адрес электронной почты </a:t>
                      </a:r>
                      <a:r>
                        <a:rPr lang="ru-RU" sz="2000" b="1" u="sng" dirty="0">
                          <a:effectLst/>
                          <a:hlinkClick r:id="rId2"/>
                        </a:rPr>
                        <a:t>lyceum17@mail.ru</a:t>
                      </a:r>
                      <a:r>
                        <a:rPr lang="ru-RU" sz="2000" b="1" dirty="0">
                          <a:effectLst/>
                        </a:rPr>
                        <a:t> только в формате </a:t>
                      </a:r>
                      <a:r>
                        <a:rPr lang="en-US" sz="2000" b="1" dirty="0">
                          <a:effectLst/>
                        </a:rPr>
                        <a:t>PDF</a:t>
                      </a:r>
                      <a:r>
                        <a:rPr lang="ru-RU" sz="2000" b="1" dirty="0">
                          <a:effectLst/>
                        </a:rPr>
                        <a:t> (другие форматы не принимаются):</a:t>
                      </a:r>
                    </a:p>
                    <a:p>
                      <a:pPr marL="342900" lvl="0" indent="-342900" algn="just" fontAlgn="auto" hangingPunct="1">
                        <a:spcAft>
                          <a:spcPts val="0"/>
                        </a:spcAft>
                        <a:buFont typeface="Symbol"/>
                        <a:buChar char=""/>
                        <a:tabLst>
                          <a:tab pos="201295" algn="l"/>
                        </a:tabLst>
                      </a:pPr>
                      <a:r>
                        <a:rPr lang="ru-RU" sz="1600" dirty="0">
                          <a:effectLst/>
                        </a:rPr>
                        <a:t>заявление на имя директора МАОУ «Лицей №17» по установленной форме;</a:t>
                      </a:r>
                    </a:p>
                    <a:p>
                      <a:pPr marL="342900" lvl="0" indent="-342900" algn="just" fontAlgn="auto" hangingPunct="1">
                        <a:spcAft>
                          <a:spcPts val="0"/>
                        </a:spcAft>
                        <a:buFont typeface="Symbol"/>
                        <a:buChar char=""/>
                        <a:tabLst>
                          <a:tab pos="201295" algn="l"/>
                        </a:tabLst>
                      </a:pPr>
                      <a:r>
                        <a:rPr lang="ru-RU" sz="1600" dirty="0">
                          <a:effectLst/>
                        </a:rPr>
                        <a:t>табель итоговых оценок за 4 класс, заверенный руководителем образовательной организации;</a:t>
                      </a:r>
                    </a:p>
                    <a:p>
                      <a:pPr marL="342900" lvl="0" indent="-342900" algn="just" fontAlgn="auto" hangingPunct="1">
                        <a:spcAft>
                          <a:spcPts val="0"/>
                        </a:spcAft>
                        <a:buFont typeface="Symbol"/>
                        <a:buChar char=""/>
                        <a:tabLst>
                          <a:tab pos="201295" algn="l"/>
                        </a:tabLst>
                      </a:pPr>
                      <a:r>
                        <a:rPr lang="ru-RU" sz="1600" dirty="0">
                          <a:effectLst/>
                        </a:rPr>
                        <a:t>документы, подтверждающие индивидуальные достижения обучающегося (портфолио): грамоты, дипломы и другие документы, подтверждающие учебные и интеллектуальные достижения обучающихся за 3 и 4 класс.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pPr marL="182563" indent="0" algn="just" hangingPunct="0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08.06.2026 </a:t>
                      </a:r>
                      <a:r>
                        <a:rPr lang="ru-RU" sz="2000" b="1" dirty="0">
                          <a:effectLst/>
                        </a:rPr>
                        <a:t>– </a:t>
                      </a:r>
                      <a:r>
                        <a:rPr lang="ru-RU" sz="2000" b="1" dirty="0" smtClean="0">
                          <a:effectLst/>
                        </a:rPr>
                        <a:t>18.06.2026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2563" indent="0" algn="just" hangingPunct="0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проведение экспертизы документов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8099">
                <a:tc>
                  <a:txBody>
                    <a:bodyPr/>
                    <a:lstStyle/>
                    <a:p>
                      <a:pPr marL="182563" indent="0" algn="just" hangingPunct="0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19.06.2026 </a:t>
                      </a:r>
                      <a:r>
                        <a:rPr lang="ru-RU" sz="2000" b="1" dirty="0">
                          <a:effectLst/>
                        </a:rPr>
                        <a:t>в </a:t>
                      </a:r>
                      <a:r>
                        <a:rPr lang="ru-RU" sz="2000" b="1" dirty="0" smtClean="0">
                          <a:effectLst/>
                        </a:rPr>
                        <a:t>15.00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2563" indent="0" algn="just" hangingPunct="0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размещение рейтинга</a:t>
                      </a:r>
                      <a:r>
                        <a:rPr lang="ru-RU" sz="2000" dirty="0">
                          <a:effectLst/>
                        </a:rPr>
                        <a:t> учащихся с учетом </a:t>
                      </a:r>
                      <a:r>
                        <a:rPr lang="ru-RU" sz="2000" dirty="0" smtClean="0">
                          <a:effectLst/>
                        </a:rPr>
                        <a:t>результатов индивидуального отбора на </a:t>
                      </a:r>
                      <a:r>
                        <a:rPr lang="ru-RU" sz="2000" dirty="0">
                          <a:effectLst/>
                        </a:rPr>
                        <a:t>сайте </a:t>
                      </a:r>
                      <a:r>
                        <a:rPr lang="ru-RU" sz="2000" dirty="0" smtClean="0">
                          <a:effectLst/>
                        </a:rPr>
                        <a:t>Лицея </a:t>
                      </a:r>
                      <a:r>
                        <a:rPr lang="ru-RU" sz="2000" dirty="0">
                          <a:effectLst/>
                        </a:rPr>
                        <a:t>lyceum17.ru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1799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Зачисление обучающихся</a:t>
            </a:r>
            <a:r>
              <a:rPr lang="ru-RU" sz="3200" b="1" dirty="0"/>
              <a:t>,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прошедших </a:t>
            </a:r>
            <a:r>
              <a:rPr lang="ru-RU" sz="3200" b="1" dirty="0"/>
              <a:t>конкурсный </a:t>
            </a:r>
            <a:r>
              <a:rPr lang="ru-RU" sz="3200" b="1" dirty="0"/>
              <a:t>отбор</a:t>
            </a:r>
            <a:r>
              <a:rPr lang="ru-RU" sz="3200" b="1" dirty="0"/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/>
              <a:t>Обучающиеся, прошедшие конкурсный отбор, зачисляются в 5 класс МАОУ </a:t>
            </a:r>
            <a:r>
              <a:rPr lang="ru-RU" sz="2800" dirty="0" smtClean="0"/>
              <a:t>«</a:t>
            </a:r>
            <a:r>
              <a:rPr lang="ru-RU" sz="2800" dirty="0"/>
              <a:t>Лицей № 17» </a:t>
            </a:r>
            <a:endParaRPr lang="ru-RU" sz="2800" dirty="0" smtClean="0"/>
          </a:p>
          <a:p>
            <a:pPr marL="0" indent="0" algn="ctr">
              <a:buNone/>
            </a:pPr>
            <a:r>
              <a:rPr lang="ru-RU" sz="2800" b="1" dirty="0" smtClean="0"/>
              <a:t>не </a:t>
            </a:r>
            <a:r>
              <a:rPr lang="ru-RU" sz="2800" b="1" dirty="0"/>
              <a:t>ранее 22.06.2026 года</a:t>
            </a:r>
            <a:r>
              <a:rPr lang="ru-RU" sz="2800" dirty="0"/>
              <a:t> на основании заявлений родителей (законных представителей), поданных через </a:t>
            </a:r>
            <a:r>
              <a:rPr lang="ru-RU" sz="2800" u="sng" dirty="0" smtClean="0">
                <a:hlinkClick r:id="rId2"/>
              </a:rPr>
              <a:t>портал</a:t>
            </a:r>
            <a:r>
              <a:rPr lang="ru-RU" sz="2800" dirty="0">
                <a:hlinkClick r:id="rId2"/>
              </a:rPr>
              <a:t> государственных и муниципальных услуг </a:t>
            </a:r>
            <a:r>
              <a:rPr lang="ru-RU" sz="2800" dirty="0" smtClean="0">
                <a:hlinkClick r:id="rId2"/>
              </a:rPr>
              <a:t>Архангельской области</a:t>
            </a:r>
            <a:r>
              <a:rPr lang="ru-RU" sz="2800" dirty="0">
                <a:hlinkClick r:id="rId2"/>
              </a:rPr>
              <a:t> </a:t>
            </a:r>
            <a:endParaRPr lang="ru-RU" sz="2800" dirty="0" smtClean="0">
              <a:hlinkClick r:id="rId2"/>
            </a:endParaRPr>
          </a:p>
          <a:p>
            <a:pPr marL="0" indent="0" algn="ctr">
              <a:buNone/>
            </a:pPr>
            <a:r>
              <a:rPr lang="ru-RU" sz="2800" u="sng" dirty="0" smtClean="0">
                <a:hlinkClick r:id="rId2"/>
              </a:rPr>
              <a:t>https</a:t>
            </a:r>
            <a:r>
              <a:rPr lang="ru-RU" sz="2800" u="sng" dirty="0">
                <a:hlinkClick r:id="rId2"/>
              </a:rPr>
              <a:t>://gosuslugi29.ru/</a:t>
            </a:r>
            <a:r>
              <a:rPr lang="ru-RU" sz="2800" dirty="0"/>
              <a:t> </a:t>
            </a:r>
            <a:endParaRPr lang="ru-RU" sz="2800" dirty="0" smtClean="0"/>
          </a:p>
          <a:p>
            <a:pPr marL="0" indent="0" algn="ctr">
              <a:buNone/>
            </a:pPr>
            <a:r>
              <a:rPr lang="ru-RU" sz="2800" dirty="0" smtClean="0"/>
              <a:t>по </a:t>
            </a:r>
            <a:r>
              <a:rPr lang="ru-RU" sz="2800" dirty="0"/>
              <a:t>предварительной записи </a:t>
            </a:r>
            <a:endParaRPr lang="ru-RU" sz="2800" dirty="0" smtClean="0"/>
          </a:p>
          <a:p>
            <a:pPr marL="0" indent="0" algn="ctr">
              <a:buNone/>
            </a:pPr>
            <a:r>
              <a:rPr lang="ru-RU" sz="2800" dirty="0" smtClean="0"/>
              <a:t>(</a:t>
            </a:r>
            <a:r>
              <a:rPr lang="ru-RU" sz="2800" b="1" dirty="0"/>
              <a:t>58-31-64, +79914681816</a:t>
            </a:r>
            <a:r>
              <a:rPr lang="ru-RU" sz="2800" dirty="0"/>
              <a:t>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715506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913</Words>
  <Application>Microsoft Office PowerPoint</Application>
  <PresentationFormat>Экран (4:3)</PresentationFormat>
  <Paragraphs>197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Symbol</vt:lpstr>
      <vt:lpstr>Times New Roman</vt:lpstr>
      <vt:lpstr>Тема Office</vt:lpstr>
      <vt:lpstr>Порядок организации индивидуального отбора при приёме в 5 классы МАОУ «Лицей № 17» для получения основного общего образования в классах с углублённым изучением математики </vt:lpstr>
      <vt:lpstr>Учебный план</vt:lpstr>
      <vt:lpstr>Индивидуальный отбор в 5 классы с углублённым изучением математики включает в себя результаты успеваемости обучающегося, в том числе: </vt:lpstr>
      <vt:lpstr>Экспертиза документов проводится по балльной системе: </vt:lpstr>
      <vt:lpstr>Для участия в индивидуальном отборе и решения вопроса о зачислении в класс с углублённым изучением математики родители (законные представители) обучающихся представляют в МАОУ «Лицей № 17» следующие документы : </vt:lpstr>
      <vt:lpstr>Преимущественным правом зачисления в класс с углублённым изучением математики при условии равенства баллов в рейтинге обладают следующие категории обучающихся: </vt:lpstr>
      <vt:lpstr>Календарь основных дат</vt:lpstr>
      <vt:lpstr>Сроки проведения процедуры индивидуального отбора в 5 классы МАОУ «Лицей №17»</vt:lpstr>
      <vt:lpstr>Зачисление обучающихся,  прошедших конкурсный отбор </vt:lpstr>
      <vt:lpstr>Информация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director</dc:creator>
  <cp:lastModifiedBy>Пользователь Windows</cp:lastModifiedBy>
  <cp:revision>18</cp:revision>
  <cp:lastPrinted>2024-04-05T16:05:41Z</cp:lastPrinted>
  <dcterms:created xsi:type="dcterms:W3CDTF">2023-04-22T05:29:39Z</dcterms:created>
  <dcterms:modified xsi:type="dcterms:W3CDTF">2026-04-25T17:48:39Z</dcterms:modified>
</cp:coreProperties>
</file>