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0" r:id="rId6"/>
    <p:sldId id="262" r:id="rId7"/>
    <p:sldId id="264" r:id="rId8"/>
    <p:sldId id="263" r:id="rId9"/>
    <p:sldId id="265" r:id="rId10"/>
  </p:sldIdLst>
  <p:sldSz cx="9144000" cy="6858000" type="screen4x3"/>
  <p:notesSz cx="679132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83" autoAdjust="0"/>
  </p:normalViewPr>
  <p:slideViewPr>
    <p:cSldViewPr>
      <p:cViewPr>
        <p:scale>
          <a:sx n="85" d="100"/>
          <a:sy n="85" d="100"/>
        </p:scale>
        <p:origin x="-144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yceum17@mail.ru" TargetMode="External"/><Relationship Id="rId2" Type="http://schemas.openxmlformats.org/officeDocument/2006/relationships/hyperlink" Target="https://dop29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yceum17@mail.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yceum17@mail.ru" TargetMode="External"/><Relationship Id="rId2" Type="http://schemas.openxmlformats.org/officeDocument/2006/relationships/hyperlink" Target="https://lyceum17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9"/>
            <a:ext cx="8424936" cy="5472608"/>
          </a:xfrm>
        </p:spPr>
        <p:txBody>
          <a:bodyPr>
            <a:normAutofit/>
          </a:bodyPr>
          <a:lstStyle/>
          <a:p>
            <a:r>
              <a:rPr lang="ru-RU" b="1" dirty="0" smtClean="0"/>
              <a:t>Порядок организации </a:t>
            </a:r>
            <a:r>
              <a:rPr lang="ru-RU" b="1" dirty="0"/>
              <a:t>индивидуального отбора при </a:t>
            </a:r>
            <a:r>
              <a:rPr lang="ru-RU" b="1" dirty="0" smtClean="0"/>
              <a:t>приёме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в 5 классы </a:t>
            </a:r>
            <a:r>
              <a:rPr lang="ru-RU" b="1" dirty="0" smtClean="0"/>
              <a:t>МАОУ «Лицей № 17» для </a:t>
            </a:r>
            <a:r>
              <a:rPr lang="ru-RU" b="1" dirty="0"/>
              <a:t>получения основного общего образования в классах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с углублённым изучением математики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840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03232" cy="27404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Учебный план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597497"/>
              </p:ext>
            </p:extLst>
          </p:nvPr>
        </p:nvGraphicFramePr>
        <p:xfrm>
          <a:off x="179512" y="463260"/>
          <a:ext cx="8856985" cy="6280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0030">
                  <a:extLst>
                    <a:ext uri="{9D8B030D-6E8A-4147-A177-3AD203B41FA5}">
                      <a16:colId xmlns:a16="http://schemas.microsoft.com/office/drawing/2014/main" xmlns="" val="1889109083"/>
                    </a:ext>
                  </a:extLst>
                </a:gridCol>
                <a:gridCol w="1023391">
                  <a:extLst>
                    <a:ext uri="{9D8B030D-6E8A-4147-A177-3AD203B41FA5}">
                      <a16:colId xmlns:a16="http://schemas.microsoft.com/office/drawing/2014/main" xmlns="" val="3239807455"/>
                    </a:ext>
                  </a:extLst>
                </a:gridCol>
                <a:gridCol w="1023391">
                  <a:extLst>
                    <a:ext uri="{9D8B030D-6E8A-4147-A177-3AD203B41FA5}">
                      <a16:colId xmlns:a16="http://schemas.microsoft.com/office/drawing/2014/main" xmlns="" val="2990706559"/>
                    </a:ext>
                  </a:extLst>
                </a:gridCol>
                <a:gridCol w="1023391">
                  <a:extLst>
                    <a:ext uri="{9D8B030D-6E8A-4147-A177-3AD203B41FA5}">
                      <a16:colId xmlns:a16="http://schemas.microsoft.com/office/drawing/2014/main" xmlns="" val="3063248011"/>
                    </a:ext>
                  </a:extLst>
                </a:gridCol>
                <a:gridCol w="1023391">
                  <a:extLst>
                    <a:ext uri="{9D8B030D-6E8A-4147-A177-3AD203B41FA5}">
                      <a16:colId xmlns:a16="http://schemas.microsoft.com/office/drawing/2014/main" xmlns="" val="1991697546"/>
                    </a:ext>
                  </a:extLst>
                </a:gridCol>
                <a:gridCol w="1023391">
                  <a:extLst>
                    <a:ext uri="{9D8B030D-6E8A-4147-A177-3AD203B41FA5}">
                      <a16:colId xmlns:a16="http://schemas.microsoft.com/office/drawing/2014/main" xmlns="" val="1957185452"/>
                    </a:ext>
                  </a:extLst>
                </a:gridCol>
              </a:tblGrid>
              <a:tr h="3855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>
                          <a:effectLst/>
                        </a:rPr>
                        <a:t>Учебные предметы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5 класс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6 класс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 dirty="0"/>
                        <a:t>7 класс</a:t>
                      </a:r>
                    </a:p>
                  </a:txBody>
                  <a:tcPr marL="4949" marR="4949" marT="494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/>
                        <a:t>8 класс</a:t>
                      </a:r>
                    </a:p>
                  </a:txBody>
                  <a:tcPr marL="4949" marR="4949" marT="494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b="1"/>
                        <a:t>9 класс</a:t>
                      </a:r>
                    </a:p>
                  </a:txBody>
                  <a:tcPr marL="4949" marR="4949" marT="4949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214758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Русский язык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4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8064599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Литература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8833639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Иностранный язык (англ.)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9157195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Математика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6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-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-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 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8975024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Алгебра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-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4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4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4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7857653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Геометрия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-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2782442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Вероятность и статистика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13650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Информатика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203705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История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2/3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4053014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Обществознание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-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-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7737155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География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797572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Физика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-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3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4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535234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Химия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-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1926246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Биология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4614221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Музыка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 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938588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Изобразительное искусство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-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 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8307206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Черчение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 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 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 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2252546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Технология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9983986"/>
                  </a:ext>
                </a:extLst>
              </a:tr>
              <a:tr h="275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ОБЖ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-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-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29395"/>
                  </a:ext>
                </a:extLst>
              </a:tr>
              <a:tr h="2264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Физическая культура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effectLst/>
                        </a:rPr>
                        <a:t>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/>
                        <a:t>2/1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4977130"/>
                  </a:ext>
                </a:extLst>
              </a:tr>
              <a:tr h="227643"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</a:rPr>
                        <a:t> </a:t>
                      </a:r>
                      <a:r>
                        <a:rPr lang="ru-RU" sz="2000" b="1" u="none" strike="noStrike" dirty="0" smtClean="0">
                          <a:effectLst/>
                        </a:rPr>
                        <a:t>ИТОГО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29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30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49" marR="4949" marT="4949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dirty="0"/>
                        <a:t>34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dirty="0"/>
                        <a:t>36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dirty="0"/>
                        <a:t>36</a:t>
                      </a:r>
                    </a:p>
                  </a:txBody>
                  <a:tcPr marL="4949" marR="4949" marT="494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6840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57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373616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dirty="0"/>
              <a:t>Индивидуальный отбор в 5 классы с углублённым изучением математики включает в себя результаты успеваемости обучающегося, в том числе: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Итоговые отметки обучающегося за предшествующий и (или) текущий период обучения по математике: результаты успеваемости по учебному предмету «математика»;</a:t>
            </a:r>
          </a:p>
          <a:p>
            <a:pPr lvl="0"/>
            <a:r>
              <a:rPr lang="ru-RU" dirty="0"/>
              <a:t>Средний балл итоговых отметок за 4 класс;</a:t>
            </a:r>
          </a:p>
          <a:p>
            <a:pPr lvl="0"/>
            <a:r>
              <a:rPr lang="ru-RU" dirty="0"/>
              <a:t>индивидуальные учебные достижения обучающихся (портфолио) в очных и (или) заочных мероприятиях (конкурсах, состязаниях, олимпиадах, конференциях и др.) различного уровня (школьного, муниципального, регионального, всероссийского, международного) по математике, </a:t>
            </a:r>
            <a:r>
              <a:rPr lang="ru-RU" dirty="0" smtClean="0"/>
              <a:t>информатике </a:t>
            </a:r>
            <a:r>
              <a:rPr lang="ru-RU" dirty="0"/>
              <a:t>за два последних года (за 3 и 4 класс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93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048"/>
            <a:ext cx="8363272" cy="732656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b="1" dirty="0"/>
              <a:t>Экспертиза документов проводится по балльной системе: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472608"/>
          </a:xfrm>
        </p:spPr>
        <p:txBody>
          <a:bodyPr>
            <a:noAutofit/>
          </a:bodyPr>
          <a:lstStyle/>
          <a:p>
            <a:pPr lvl="0"/>
            <a:r>
              <a:rPr lang="ru-RU" sz="1750" dirty="0" smtClean="0"/>
              <a:t>отметка </a:t>
            </a:r>
            <a:r>
              <a:rPr lang="ru-RU" sz="1750" dirty="0"/>
              <a:t>"хорошо" по соответствующему учебному предмету - 4 балла за один предмет; </a:t>
            </a:r>
          </a:p>
          <a:p>
            <a:pPr lvl="0"/>
            <a:r>
              <a:rPr lang="ru-RU" sz="1750" dirty="0"/>
              <a:t>отметка "отлично" по соответствующему учебному предмету - 5 баллов за один предмет; </a:t>
            </a:r>
          </a:p>
          <a:p>
            <a:pPr lvl="0"/>
            <a:r>
              <a:rPr lang="ru-RU" sz="1750" dirty="0"/>
              <a:t>средний балл итоговых отметок за 4 класс в округлении до трех значащих цифр (до сотых); </a:t>
            </a:r>
          </a:p>
          <a:p>
            <a:pPr lvl="0"/>
            <a:r>
              <a:rPr lang="ru-RU" sz="1750" dirty="0"/>
              <a:t>достижения в очных мероприятиях уровня образовательной организации по соответствующему(им) учебному(</a:t>
            </a:r>
            <a:r>
              <a:rPr lang="ru-RU" sz="1750" dirty="0" err="1"/>
              <a:t>ым</a:t>
            </a:r>
            <a:r>
              <a:rPr lang="ru-RU" sz="1750" dirty="0"/>
              <a:t>) предмету(</a:t>
            </a:r>
            <a:r>
              <a:rPr lang="ru-RU" sz="1750" dirty="0" err="1"/>
              <a:t>ам</a:t>
            </a:r>
            <a:r>
              <a:rPr lang="ru-RU" sz="1750" dirty="0"/>
              <a:t>) - 2 балла за диплом 1 степени (диплом победителя), 1,5 балла за дипломы 2, 3 степени (диплом призера).</a:t>
            </a:r>
          </a:p>
          <a:p>
            <a:pPr lvl="0"/>
            <a:r>
              <a:rPr lang="ru-RU" sz="1750" dirty="0"/>
              <a:t>достижения в очных мероприятиях муниципального уровня по соответствующему(им) учебному(</a:t>
            </a:r>
            <a:r>
              <a:rPr lang="ru-RU" sz="1750" dirty="0" err="1"/>
              <a:t>ым</a:t>
            </a:r>
            <a:r>
              <a:rPr lang="ru-RU" sz="1750" dirty="0"/>
              <a:t>) предмету(</a:t>
            </a:r>
            <a:r>
              <a:rPr lang="ru-RU" sz="1750" dirty="0" err="1"/>
              <a:t>ам</a:t>
            </a:r>
            <a:r>
              <a:rPr lang="ru-RU" sz="1750" dirty="0"/>
              <a:t>) - 3 балла за диплом 1 степени (диплом победителя), 2,5 балла за дипломы 2, 3 степени (диплом призера); </a:t>
            </a:r>
          </a:p>
          <a:p>
            <a:pPr lvl="0"/>
            <a:r>
              <a:rPr lang="ru-RU" sz="1750" dirty="0"/>
              <a:t>достижения в очных мероприятиях регионального уровня по соответствующему(им) учебному(</a:t>
            </a:r>
            <a:r>
              <a:rPr lang="ru-RU" sz="1750" dirty="0" err="1"/>
              <a:t>ым</a:t>
            </a:r>
            <a:r>
              <a:rPr lang="ru-RU" sz="1750" dirty="0"/>
              <a:t>) предмету(</a:t>
            </a:r>
            <a:r>
              <a:rPr lang="ru-RU" sz="1750" dirty="0" err="1"/>
              <a:t>ам</a:t>
            </a:r>
            <a:r>
              <a:rPr lang="ru-RU" sz="1750" dirty="0"/>
              <a:t>) - 4 балла за диплом 1 степени (диплом победителя), 3,5 балла за дипломы 2,3 степени (диплом призера);</a:t>
            </a:r>
          </a:p>
          <a:p>
            <a:pPr lvl="0"/>
            <a:r>
              <a:rPr lang="ru-RU" sz="1750" dirty="0"/>
              <a:t>достижения в очных мероприятиях всероссийского и международного уровней по соответствующему(им) учебному(</a:t>
            </a:r>
            <a:r>
              <a:rPr lang="ru-RU" sz="1750" dirty="0" err="1"/>
              <a:t>ым</a:t>
            </a:r>
            <a:r>
              <a:rPr lang="ru-RU" sz="1750" dirty="0"/>
              <a:t>) предмету(</a:t>
            </a:r>
            <a:r>
              <a:rPr lang="ru-RU" sz="1750" dirty="0" err="1"/>
              <a:t>ам</a:t>
            </a:r>
            <a:r>
              <a:rPr lang="ru-RU" sz="1750" dirty="0"/>
              <a:t>) - 5 баллов за диплом 1 степени (диплом победителя), 4,5 балла за дипломы 2,3 степени (диплом призера);</a:t>
            </a:r>
          </a:p>
          <a:p>
            <a:pPr lvl="0"/>
            <a:r>
              <a:rPr lang="ru-RU" sz="1750" dirty="0"/>
              <a:t>достижения в заочных мероприятиях по соответствующему учебному(</a:t>
            </a:r>
            <a:r>
              <a:rPr lang="ru-RU" sz="1750" dirty="0" err="1"/>
              <a:t>ым</a:t>
            </a:r>
            <a:r>
              <a:rPr lang="ru-RU" sz="1750" dirty="0"/>
              <a:t>) предмету(</a:t>
            </a:r>
            <a:r>
              <a:rPr lang="ru-RU" sz="1750" dirty="0" err="1"/>
              <a:t>ам</a:t>
            </a:r>
            <a:r>
              <a:rPr lang="ru-RU" sz="1750" dirty="0"/>
              <a:t>) - 0,5 балла за 1 достижение (диплом победителя или призера) (не более 3 баллов за все достижения).</a:t>
            </a:r>
          </a:p>
          <a:p>
            <a:endParaRPr lang="ru-RU" sz="1750" dirty="0"/>
          </a:p>
        </p:txBody>
      </p:sp>
    </p:spTree>
    <p:extLst>
      <p:ext uri="{BB962C8B-B14F-4D97-AF65-F5344CB8AC3E}">
        <p14:creationId xmlns:p14="http://schemas.microsoft.com/office/powerpoint/2010/main" val="8675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647056"/>
          </a:xfrm>
        </p:spPr>
        <p:txBody>
          <a:bodyPr>
            <a:noAutofit/>
          </a:bodyPr>
          <a:lstStyle/>
          <a:p>
            <a:pPr lvl="0"/>
            <a:r>
              <a:rPr lang="ru-RU" sz="2400" b="1" dirty="0"/>
              <a:t>Для участия в индивидуальном отборе и решения вопроса о зачислении в класс с углублённым изучением математики родители (законные представители) обучающихся представляют в МАОУ «Лицей № 17» следующие документы </a:t>
            </a:r>
            <a:r>
              <a:rPr lang="ru-RU" sz="2400" b="1" dirty="0" smtClean="0"/>
              <a:t>: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84502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заявление </a:t>
            </a:r>
            <a:r>
              <a:rPr lang="ru-RU" dirty="0"/>
              <a:t>на имя директора МАОУ «Лицей №17» по установленной форме;</a:t>
            </a:r>
          </a:p>
          <a:p>
            <a:pPr lvl="0"/>
            <a:r>
              <a:rPr lang="ru-RU" dirty="0"/>
              <a:t>результаты успеваемости по математике, заверенные руководителем общеобразовательной организации (для зачисления учащихся, ранее проходивших обучение в другой образовательной организации);</a:t>
            </a:r>
          </a:p>
          <a:p>
            <a:pPr lvl="0"/>
            <a:r>
              <a:rPr lang="ru-RU" dirty="0"/>
              <a:t>документы, подтверждающие индивидуальные достижения обучающегося (портфолио): грамоты, дипломы, сертификаты, удостоверения, благодарственные письма и другие документы, подтверждающие достижения в очных и (или) заочных мероприятиях различного уровня (конкурсах, состязаниях, олимпиадах, конференциях и  др.) по математике, </a:t>
            </a:r>
            <a:r>
              <a:rPr lang="ru-RU" dirty="0" smtClean="0"/>
              <a:t>информатике за </a:t>
            </a:r>
            <a:r>
              <a:rPr lang="ru-RU" dirty="0"/>
              <a:t>два последних года (за 3 и 4 класс).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83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dirty="0"/>
              <a:t>Преимущественным правом зачисления в класс с углублённым изучением математики при условии равенства баллов в рейтинге обладают следующие категории обучающихся: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84976" cy="4824536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/>
              <a:t>победители </a:t>
            </a:r>
            <a:r>
              <a:rPr lang="ru-RU" sz="2400" dirty="0"/>
              <a:t>и призёры муниципальных, региональных и всероссийских (международных) олимпиад по математике, </a:t>
            </a:r>
            <a:r>
              <a:rPr lang="ru-RU" sz="2400" dirty="0" smtClean="0"/>
              <a:t>информатике;</a:t>
            </a:r>
            <a:endParaRPr lang="ru-RU" sz="2400" dirty="0"/>
          </a:p>
          <a:p>
            <a:pPr lvl="0"/>
            <a:r>
              <a:rPr lang="ru-RU" sz="2400" dirty="0"/>
              <a:t>участники муниципальных, региональных и всероссийских (международных) конкурсов научно-исследовательских работ или проектов по математике, </a:t>
            </a:r>
            <a:r>
              <a:rPr lang="ru-RU" sz="2400" dirty="0" smtClean="0"/>
              <a:t>информатике;</a:t>
            </a:r>
            <a:endParaRPr lang="ru-RU" sz="2400" dirty="0"/>
          </a:p>
          <a:p>
            <a:pPr lvl="0"/>
            <a:r>
              <a:rPr lang="ru-RU" sz="2400" dirty="0"/>
              <a:t>обучающиеся, показавшие лучшие результаты по итогам Открытой олимпиады по математике для обучающихся 4-х классов;</a:t>
            </a:r>
          </a:p>
          <a:p>
            <a:pPr lvl="0"/>
            <a:r>
              <a:rPr lang="ru-RU" sz="2400" dirty="0"/>
              <a:t>обучающиеся в порядке перевода из другой образовательной организации, реализующей общеобразовательную программу соответствующего уровня.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7222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0405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Календарь</a:t>
            </a:r>
            <a:r>
              <a:rPr lang="ru-RU" sz="2800" dirty="0" smtClean="0"/>
              <a:t> основных дат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099696"/>
              </p:ext>
            </p:extLst>
          </p:nvPr>
        </p:nvGraphicFramePr>
        <p:xfrm>
          <a:off x="251520" y="620686"/>
          <a:ext cx="8640960" cy="56609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xmlns="" val="1013182940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xmlns="" val="1249578489"/>
                    </a:ext>
                  </a:extLst>
                </a:gridCol>
              </a:tblGrid>
              <a:tr h="576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05.04.2025г. (суббота) </a:t>
                      </a:r>
                      <a:endParaRPr lang="ru-RU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 </a:t>
                      </a:r>
                      <a:r>
                        <a:rPr lang="ru-RU" sz="2000" dirty="0">
                          <a:effectLst/>
                        </a:rPr>
                        <a:t>12.00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День открытых дверей для обучающихся 4-х классов и родителей (законных представителей) 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extLst>
                  <a:ext uri="{0D108BD9-81ED-4DB2-BD59-A6C34878D82A}">
                    <a16:rowId xmlns:a16="http://schemas.microsoft.com/office/drawing/2014/main" xmlns="" val="1066662818"/>
                  </a:ext>
                </a:extLst>
              </a:tr>
              <a:tr h="77911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 14.04.2025г. по 24.04.2025г.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Запись на участие в олимпиаде через личный кабинет на сайте Навигатор </a:t>
                      </a:r>
                      <a:r>
                        <a:rPr lang="en-US" sz="2000" u="sng" dirty="0">
                          <a:effectLst/>
                          <a:hlinkClick r:id="rId2"/>
                        </a:rPr>
                        <a:t>https</a:t>
                      </a:r>
                      <a:r>
                        <a:rPr lang="ru-RU" sz="2000" u="sng" dirty="0">
                          <a:effectLst/>
                          <a:hlinkClick r:id="rId2"/>
                        </a:rPr>
                        <a:t>://</a:t>
                      </a:r>
                      <a:r>
                        <a:rPr lang="en-US" sz="2000" u="sng" dirty="0" err="1">
                          <a:effectLst/>
                          <a:hlinkClick r:id="rId2"/>
                        </a:rPr>
                        <a:t>dop</a:t>
                      </a:r>
                      <a:r>
                        <a:rPr lang="ru-RU" sz="2000" u="sng" dirty="0">
                          <a:effectLst/>
                          <a:hlinkClick r:id="rId2"/>
                        </a:rPr>
                        <a:t>29.</a:t>
                      </a:r>
                      <a:r>
                        <a:rPr lang="en-US" sz="2000" u="sng" dirty="0" err="1">
                          <a:effectLst/>
                          <a:hlinkClick r:id="rId2"/>
                        </a:rPr>
                        <a:t>ru</a:t>
                      </a:r>
                      <a:r>
                        <a:rPr lang="ru-RU" sz="2000" u="sng" dirty="0">
                          <a:effectLst/>
                          <a:hlinkClick r:id="rId2"/>
                        </a:rPr>
                        <a:t>/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extLst>
                  <a:ext uri="{0D108BD9-81ED-4DB2-BD59-A6C34878D82A}">
                    <a16:rowId xmlns:a16="http://schemas.microsoft.com/office/drawing/2014/main" xmlns="" val="3756032702"/>
                  </a:ext>
                </a:extLst>
              </a:tr>
              <a:tr h="702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Прием заявок на участие в олимпиаде в формате </a:t>
                      </a:r>
                      <a:r>
                        <a:rPr lang="en-US" sz="2000" dirty="0">
                          <a:effectLst/>
                        </a:rPr>
                        <a:t>PDF </a:t>
                      </a:r>
                      <a:r>
                        <a:rPr lang="ru-RU" sz="2000" dirty="0">
                          <a:effectLst/>
                        </a:rPr>
                        <a:t>на адрес электронной почты </a:t>
                      </a:r>
                      <a:r>
                        <a:rPr lang="ru-RU" sz="2000" u="sng" dirty="0">
                          <a:effectLst/>
                          <a:hlinkClick r:id="rId3"/>
                        </a:rPr>
                        <a:t>lyceum17@mail.ru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extLst>
                  <a:ext uri="{0D108BD9-81ED-4DB2-BD59-A6C34878D82A}">
                    <a16:rowId xmlns:a16="http://schemas.microsoft.com/office/drawing/2014/main" xmlns="" val="1479502100"/>
                  </a:ext>
                </a:extLst>
              </a:tr>
              <a:tr h="594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27.04.2025г. </a:t>
                      </a:r>
                      <a:r>
                        <a:rPr lang="ru-RU" sz="2000" dirty="0" smtClean="0">
                          <a:effectLst/>
                        </a:rPr>
                        <a:t>(воскресенье) в </a:t>
                      </a:r>
                      <a:r>
                        <a:rPr lang="ru-RU" sz="2000" dirty="0">
                          <a:effectLst/>
                        </a:rPr>
                        <a:t>10.00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Олимпиада по математике для обучающихся 4-х классов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extLst>
                  <a:ext uri="{0D108BD9-81ED-4DB2-BD59-A6C34878D82A}">
                    <a16:rowId xmlns:a16="http://schemas.microsoft.com/office/drawing/2014/main" xmlns="" val="1570578860"/>
                  </a:ext>
                </a:extLst>
              </a:tr>
              <a:tr h="5194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14.05.2025г. (среда)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 </a:t>
                      </a:r>
                      <a:r>
                        <a:rPr lang="ru-RU" sz="2000" dirty="0">
                          <a:effectLst/>
                        </a:rPr>
                        <a:t>15.00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Размещение результатов олимпиады на сайте лицея </a:t>
                      </a:r>
                      <a:r>
                        <a:rPr lang="ru-RU" sz="2000" u="sng" dirty="0">
                          <a:effectLst/>
                          <a:hlinkClick r:id="rId3"/>
                        </a:rPr>
                        <a:t>lyceum17.ru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extLst>
                  <a:ext uri="{0D108BD9-81ED-4DB2-BD59-A6C34878D82A}">
                    <a16:rowId xmlns:a16="http://schemas.microsoft.com/office/drawing/2014/main" xmlns="" val="2117848357"/>
                  </a:ext>
                </a:extLst>
              </a:tr>
              <a:tr h="51940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15.05.2025г. (четверг)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 с 16.00 до 17.00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Просмотр олимпиадных работ (по желанию)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extLst>
                  <a:ext uri="{0D108BD9-81ED-4DB2-BD59-A6C34878D82A}">
                    <a16:rowId xmlns:a16="http://schemas.microsoft.com/office/drawing/2014/main" xmlns="" val="2624406786"/>
                  </a:ext>
                </a:extLst>
              </a:tr>
              <a:tr h="15582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 26.05.2025г. по 06.06.2025г.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Подача заявлений и портфолио на индивидуальный отбор. Документы  принимаются на адрес электронной почты </a:t>
                      </a:r>
                      <a:r>
                        <a:rPr lang="ru-RU" sz="2000" u="sng" dirty="0">
                          <a:effectLst/>
                          <a:hlinkClick r:id="rId3"/>
                        </a:rPr>
                        <a:t>lyceum17@mail.ru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u="sng" dirty="0">
                          <a:effectLst/>
                        </a:rPr>
                        <a:t>только в формате </a:t>
                      </a:r>
                      <a:r>
                        <a:rPr lang="en-US" sz="2000" u="sng" dirty="0">
                          <a:effectLst/>
                        </a:rPr>
                        <a:t>PDF</a:t>
                      </a:r>
                      <a:r>
                        <a:rPr lang="ru-RU" sz="2000" u="sng" dirty="0">
                          <a:effectLst/>
                        </a:rPr>
                        <a:t> (другие форматы не принимаются) общим файлом.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63" marR="43463" marT="0" marB="0"/>
                </a:tc>
                <a:extLst>
                  <a:ext uri="{0D108BD9-81ED-4DB2-BD59-A6C34878D82A}">
                    <a16:rowId xmlns:a16="http://schemas.microsoft.com/office/drawing/2014/main" xmlns="" val="1161508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9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</a:bodyPr>
          <a:lstStyle/>
          <a:p>
            <a:pPr lvl="0"/>
            <a:r>
              <a:rPr lang="ru-RU" sz="2800" b="1" dirty="0"/>
              <a:t>С</a:t>
            </a:r>
            <a:r>
              <a:rPr lang="ru-RU" sz="2800" b="1" dirty="0" smtClean="0"/>
              <a:t>роки </a:t>
            </a:r>
            <a:r>
              <a:rPr lang="ru-RU" sz="2800" b="1" dirty="0"/>
              <a:t>проведения процедуры индивидуального отбора в 5 классы </a:t>
            </a:r>
            <a:r>
              <a:rPr lang="ru-RU" sz="2800" b="1" dirty="0" smtClean="0"/>
              <a:t>МАОУ «Лицей </a:t>
            </a:r>
            <a:r>
              <a:rPr lang="ru-RU" sz="2800" b="1" dirty="0"/>
              <a:t>№17</a:t>
            </a:r>
            <a:r>
              <a:rPr lang="ru-RU" sz="2800" b="1" dirty="0" smtClean="0"/>
              <a:t>»</a:t>
            </a:r>
            <a:endParaRPr lang="ru-RU" sz="28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440341"/>
              </p:ext>
            </p:extLst>
          </p:nvPr>
        </p:nvGraphicFramePr>
        <p:xfrm>
          <a:off x="251520" y="1268758"/>
          <a:ext cx="8640960" cy="498038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6463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946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56386">
                <a:tc>
                  <a:txBody>
                    <a:bodyPr/>
                    <a:lstStyle/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26.05.2025 </a:t>
                      </a:r>
                      <a:r>
                        <a:rPr lang="ru-RU" sz="2000" b="1" dirty="0">
                          <a:effectLst/>
                        </a:rPr>
                        <a:t>– </a:t>
                      </a:r>
                      <a:r>
                        <a:rPr lang="ru-RU" sz="2000" b="1" dirty="0" smtClean="0">
                          <a:effectLst/>
                        </a:rPr>
                        <a:t>06.06.2025</a:t>
                      </a:r>
                      <a:endParaRPr lang="ru-RU" sz="2000" b="1" dirty="0">
                        <a:effectLst/>
                      </a:endParaRPr>
                    </a:p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электронном виде предоставляются </a:t>
                      </a:r>
                      <a:r>
                        <a:rPr lang="ru-RU" sz="2000" dirty="0" err="1">
                          <a:effectLst/>
                        </a:rPr>
                        <a:t>сканкопии</a:t>
                      </a:r>
                      <a:r>
                        <a:rPr lang="ru-RU" sz="2000" dirty="0">
                          <a:effectLst/>
                        </a:rPr>
                        <a:t> документов на эл. адрес МАОУ «Лицей № 17» </a:t>
                      </a:r>
                    </a:p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b="1" u="sng" dirty="0" smtClean="0">
                          <a:effectLst/>
                          <a:hlinkClick r:id="rId2"/>
                        </a:rPr>
                        <a:t>lyceum17@mail.ru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прием документов об участии в конкурсном отборе, документы  принимаются на адрес электронной почты </a:t>
                      </a:r>
                      <a:r>
                        <a:rPr lang="ru-RU" sz="2000" b="1" u="sng" dirty="0">
                          <a:effectLst/>
                          <a:hlinkClick r:id="rId2"/>
                        </a:rPr>
                        <a:t>lyceum17@mail.ru</a:t>
                      </a:r>
                      <a:r>
                        <a:rPr lang="ru-RU" sz="2000" b="1" dirty="0">
                          <a:effectLst/>
                        </a:rPr>
                        <a:t> только в формате </a:t>
                      </a:r>
                      <a:r>
                        <a:rPr lang="en-US" sz="2000" b="1" dirty="0">
                          <a:effectLst/>
                        </a:rPr>
                        <a:t>PDF</a:t>
                      </a:r>
                      <a:r>
                        <a:rPr lang="ru-RU" sz="2000" b="1" dirty="0">
                          <a:effectLst/>
                        </a:rPr>
                        <a:t> (другие форматы не принимаются):</a:t>
                      </a:r>
                    </a:p>
                    <a:p>
                      <a:pPr marL="342900" lvl="0" indent="-342900" algn="just" fontAlgn="auto" hangingPunct="1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01295" algn="l"/>
                        </a:tabLst>
                      </a:pPr>
                      <a:r>
                        <a:rPr lang="ru-RU" sz="1600" dirty="0">
                          <a:effectLst/>
                        </a:rPr>
                        <a:t>заявление на имя директора МАОУ «Лицей №17» по установленной форме;</a:t>
                      </a:r>
                    </a:p>
                    <a:p>
                      <a:pPr marL="342900" lvl="0" indent="-342900" algn="just" fontAlgn="auto" hangingPunct="1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01295" algn="l"/>
                        </a:tabLst>
                      </a:pPr>
                      <a:r>
                        <a:rPr lang="ru-RU" sz="1600" dirty="0">
                          <a:effectLst/>
                        </a:rPr>
                        <a:t>табель итоговых оценок за 4 класс, заверенный руководителем образовательной организации;</a:t>
                      </a:r>
                    </a:p>
                    <a:p>
                      <a:pPr marL="342900" lvl="0" indent="-342900" algn="just" fontAlgn="auto" hangingPunct="1"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201295" algn="l"/>
                        </a:tabLst>
                      </a:pPr>
                      <a:r>
                        <a:rPr lang="ru-RU" sz="1600" dirty="0">
                          <a:effectLst/>
                        </a:rPr>
                        <a:t>документы, подтверждающие индивидуальные достижения обучающегося (портфолио): грамоты, дипломы и другие документы, подтверждающие учебные и интеллектуальные достижения обучающихся за 3 и 4 класс.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2066">
                <a:tc>
                  <a:txBody>
                    <a:bodyPr/>
                    <a:lstStyle/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07.06.2025 </a:t>
                      </a:r>
                      <a:r>
                        <a:rPr lang="ru-RU" sz="2000" b="1" dirty="0">
                          <a:effectLst/>
                        </a:rPr>
                        <a:t>– </a:t>
                      </a:r>
                      <a:r>
                        <a:rPr lang="ru-RU" sz="2000" b="1" dirty="0" smtClean="0">
                          <a:effectLst/>
                        </a:rPr>
                        <a:t>19.06.2025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проведение экспертизы документов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20.06.2025 </a:t>
                      </a:r>
                      <a:r>
                        <a:rPr lang="ru-RU" sz="2000" b="1" dirty="0">
                          <a:effectLst/>
                        </a:rPr>
                        <a:t>в </a:t>
                      </a:r>
                      <a:r>
                        <a:rPr lang="ru-RU" sz="2000" b="1" dirty="0" smtClean="0">
                          <a:effectLst/>
                        </a:rPr>
                        <a:t>15.00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2563" indent="0" algn="just" hangingPunct="0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размещение рейтинга</a:t>
                      </a:r>
                      <a:r>
                        <a:rPr lang="ru-RU" sz="2000" dirty="0">
                          <a:effectLst/>
                        </a:rPr>
                        <a:t> учащихся с учетом </a:t>
                      </a:r>
                      <a:r>
                        <a:rPr lang="ru-RU" sz="2000" dirty="0" smtClean="0">
                          <a:effectLst/>
                        </a:rPr>
                        <a:t>результатов индивидуального отбора на </a:t>
                      </a:r>
                      <a:r>
                        <a:rPr lang="ru-RU" sz="2000" dirty="0">
                          <a:effectLst/>
                        </a:rPr>
                        <a:t>сайте </a:t>
                      </a:r>
                      <a:r>
                        <a:rPr lang="ru-RU" sz="2000" dirty="0" smtClean="0">
                          <a:effectLst/>
                        </a:rPr>
                        <a:t>Лицея </a:t>
                      </a:r>
                      <a:r>
                        <a:rPr lang="ru-RU" sz="2000" dirty="0">
                          <a:effectLst/>
                        </a:rPr>
                        <a:t>lyceum17.ru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799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Информация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Сайт: </a:t>
            </a:r>
            <a:r>
              <a:rPr lang="en-US" sz="4000" dirty="0">
                <a:hlinkClick r:id="rId2"/>
              </a:rPr>
              <a:t>https://lyceum17.ru</a:t>
            </a:r>
            <a:r>
              <a:rPr lang="en-US" sz="4000" dirty="0" smtClean="0">
                <a:hlinkClick r:id="rId2"/>
              </a:rPr>
              <a:t>/</a:t>
            </a:r>
            <a:endParaRPr lang="ru-RU" sz="4000" dirty="0" smtClean="0"/>
          </a:p>
          <a:p>
            <a:pPr marL="0" indent="0">
              <a:buNone/>
            </a:pPr>
            <a:r>
              <a:rPr lang="en-US" sz="4000" dirty="0" smtClean="0"/>
              <a:t>E-mail: </a:t>
            </a:r>
            <a:r>
              <a:rPr lang="en-US" sz="4000" dirty="0" smtClean="0">
                <a:hlinkClick r:id="rId3"/>
              </a:rPr>
              <a:t>lyceum17@mail.ru</a:t>
            </a:r>
            <a:endParaRPr lang="en-US" sz="4000" dirty="0" smtClean="0"/>
          </a:p>
          <a:p>
            <a:pPr marL="0" indent="0">
              <a:buNone/>
            </a:pPr>
            <a:r>
              <a:rPr lang="ru-RU" sz="4000" dirty="0" smtClean="0"/>
              <a:t>Телефон </a:t>
            </a:r>
            <a:r>
              <a:rPr lang="ru-RU" sz="4000" b="1" dirty="0" smtClean="0">
                <a:solidFill>
                  <a:srgbClr val="0000FF"/>
                </a:solidFill>
              </a:rPr>
              <a:t>583165</a:t>
            </a:r>
          </a:p>
          <a:p>
            <a:pPr marL="0" indent="0">
              <a:buNone/>
            </a:pPr>
            <a:r>
              <a:rPr lang="ru-RU" sz="4000" dirty="0" smtClean="0"/>
              <a:t>Мобильный телефон </a:t>
            </a:r>
            <a:r>
              <a:rPr lang="ru-RU" sz="4000" b="1" dirty="0" smtClean="0">
                <a:solidFill>
                  <a:srgbClr val="0000FF"/>
                </a:solidFill>
              </a:rPr>
              <a:t>89914681816</a:t>
            </a:r>
            <a:endParaRPr lang="ru-RU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422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961</Words>
  <Application>Microsoft Office PowerPoint</Application>
  <PresentationFormat>Экран (4:3)</PresentationFormat>
  <Paragraphs>192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Порядок организации индивидуального отбора при приёме в 5 классы МАОУ «Лицей № 17» для получения основного общего образования в классах с углублённым изучением математики </vt:lpstr>
      <vt:lpstr>Учебный план</vt:lpstr>
      <vt:lpstr>Индивидуальный отбор в 5 классы с углублённым изучением математики включает в себя результаты успеваемости обучающегося, в том числе: </vt:lpstr>
      <vt:lpstr>Экспертиза документов проводится по балльной системе: </vt:lpstr>
      <vt:lpstr>Для участия в индивидуальном отборе и решения вопроса о зачислении в класс с углублённым изучением математики родители (законные представители) обучающихся представляют в МАОУ «Лицей № 17» следующие документы : </vt:lpstr>
      <vt:lpstr>Преимущественным правом зачисления в класс с углублённым изучением математики при условии равенства баллов в рейтинге обладают следующие категории обучающихся: </vt:lpstr>
      <vt:lpstr>Календарь основных дат</vt:lpstr>
      <vt:lpstr>Сроки проведения процедуры индивидуального отбора в 5 классы МАОУ «Лицей №17»</vt:lpstr>
      <vt:lpstr>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director</dc:creator>
  <cp:lastModifiedBy>director</cp:lastModifiedBy>
  <cp:revision>14</cp:revision>
  <cp:lastPrinted>2024-04-05T16:05:41Z</cp:lastPrinted>
  <dcterms:created xsi:type="dcterms:W3CDTF">2023-04-22T05:29:39Z</dcterms:created>
  <dcterms:modified xsi:type="dcterms:W3CDTF">2025-04-05T10:52:07Z</dcterms:modified>
</cp:coreProperties>
</file>